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383" r:id="rId7"/>
    <p:sldId id="435" r:id="rId8"/>
    <p:sldId id="437" r:id="rId9"/>
    <p:sldId id="340" r:id="rId10"/>
    <p:sldId id="438" r:id="rId11"/>
    <p:sldId id="506" r:id="rId12"/>
    <p:sldId id="439" r:id="rId13"/>
    <p:sldId id="440" r:id="rId14"/>
    <p:sldId id="508" r:id="rId15"/>
    <p:sldId id="442" r:id="rId16"/>
    <p:sldId id="261" r:id="rId17"/>
    <p:sldId id="507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72" r:id="rId26"/>
    <p:sldId id="287" r:id="rId27"/>
    <p:sldId id="452" r:id="rId28"/>
    <p:sldId id="453" r:id="rId29"/>
    <p:sldId id="454" r:id="rId30"/>
    <p:sldId id="474" r:id="rId31"/>
    <p:sldId id="475" r:id="rId32"/>
    <p:sldId id="476" r:id="rId33"/>
    <p:sldId id="455" r:id="rId34"/>
    <p:sldId id="460" r:id="rId35"/>
    <p:sldId id="461" r:id="rId36"/>
    <p:sldId id="463" r:id="rId37"/>
    <p:sldId id="464" r:id="rId38"/>
    <p:sldId id="466" r:id="rId39"/>
    <p:sldId id="467" r:id="rId40"/>
    <p:sldId id="496" r:id="rId41"/>
    <p:sldId id="469" r:id="rId42"/>
    <p:sldId id="470" r:id="rId43"/>
    <p:sldId id="471" r:id="rId44"/>
    <p:sldId id="545" r:id="rId45"/>
    <p:sldId id="477" r:id="rId46"/>
    <p:sldId id="478" r:id="rId47"/>
    <p:sldId id="482" r:id="rId48"/>
    <p:sldId id="483" r:id="rId49"/>
    <p:sldId id="484" r:id="rId50"/>
    <p:sldId id="277" r:id="rId51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28F"/>
    <a:srgbClr val="7C93A8"/>
    <a:srgbClr val="668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gs" Target="tags/tag4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54.png"/><Relationship Id="rId2" Type="http://schemas.openxmlformats.org/officeDocument/2006/relationships/themeOverride" Target="../theme/themeOverride1.xml"/><Relationship Id="rId1" Type="http://schemas.openxmlformats.org/officeDocument/2006/relationships/oleObject" Target="file:///C:\Users\Administrator\Desktop\&#26032;&#24314;%20XLSX%20&#24037;&#20316;&#3492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en-US" altLang="zh-CN"/>
              <a:t>Relation between BER and Frequency offset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54954954954955"/>
          <c:y val="0.152595969995588"/>
          <c:w val="0.855374629287673"/>
          <c:h val="0.689792616561259"/>
        </c:manualLayout>
      </c:layout>
      <c:lineChart>
        <c:grouping val="standard"/>
        <c:varyColors val="0"/>
        <c:ser>
          <c:idx val="0"/>
          <c:order val="0"/>
          <c:tx>
            <c:strRef>
              <c:f>'[新建 XLSX 工作表.xlsx]Sheet1'!$A$3</c:f>
              <c:strCache>
                <c:ptCount val="1"/>
                <c:pt idx="0">
                  <c:v>N = 64</c:v>
                </c:pt>
              </c:strCache>
            </c:strRef>
          </c:tx>
          <c:spPr>
            <a:ln w="28575" cap="rnd">
              <a:solidFill>
                <a:srgbClr val="F6AD9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6AD96"/>
              </a:solidFill>
              <a:ln w="9525">
                <a:solidFill>
                  <a:srgbClr val="F6AD96"/>
                </a:solidFill>
              </a:ln>
              <a:effectLst/>
            </c:spPr>
          </c:marker>
          <c:dLbls>
            <c:delete val="1"/>
          </c:dLbls>
          <c:cat>
            <c:numRef>
              <c:f>'[新建 XLSX 工作表.xlsx]Sheet1'!$B$2:$J$2</c:f>
              <c:numCache>
                <c:formatCode>General</c:formatCode>
                <c:ptCount val="9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</c:numCache>
            </c:numRef>
          </c:cat>
          <c:val>
            <c:numRef>
              <c:f>'[新建 XLSX 工作表.xlsx]Sheet1'!$B$3:$J$3</c:f>
              <c:numCache>
                <c:formatCode>General</c:formatCode>
                <c:ptCount val="9"/>
                <c:pt idx="0">
                  <c:v>0.0012</c:v>
                </c:pt>
                <c:pt idx="1">
                  <c:v>0.0225</c:v>
                </c:pt>
                <c:pt idx="2">
                  <c:v>0.137</c:v>
                </c:pt>
                <c:pt idx="3">
                  <c:v>0.262</c:v>
                </c:pt>
                <c:pt idx="4">
                  <c:v>0.374</c:v>
                </c:pt>
                <c:pt idx="5">
                  <c:v>0.412</c:v>
                </c:pt>
                <c:pt idx="6">
                  <c:v>0.443</c:v>
                </c:pt>
                <c:pt idx="7">
                  <c:v>0.487</c:v>
                </c:pt>
                <c:pt idx="8">
                  <c:v>0.546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'[新建 XLSX 工作表.xlsx]Sheet1'!$A$4</c:f>
              <c:strCache>
                <c:ptCount val="1"/>
                <c:pt idx="0">
                  <c:v>N = 512</c:v>
                </c:pt>
              </c:strCache>
            </c:strRef>
          </c:tx>
          <c:spPr>
            <a:ln w="28575" cap="rnd">
              <a:solidFill>
                <a:srgbClr val="D2BD9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2BD9F"/>
              </a:solidFill>
              <a:ln w="9525">
                <a:solidFill>
                  <a:srgbClr val="D2BD9F"/>
                </a:solidFill>
              </a:ln>
              <a:effectLst/>
            </c:spPr>
          </c:marker>
          <c:dLbls>
            <c:delete val="1"/>
          </c:dLbls>
          <c:cat>
            <c:numRef>
              <c:f>'[新建 XLSX 工作表.xlsx]Sheet1'!$B$2:$J$2</c:f>
              <c:numCache>
                <c:formatCode>General</c:formatCode>
                <c:ptCount val="9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</c:numCache>
            </c:numRef>
          </c:cat>
          <c:val>
            <c:numRef>
              <c:f>'[新建 XLSX 工作表.xlsx]Sheet1'!$B$4:$J$4</c:f>
              <c:numCache>
                <c:formatCode>General</c:formatCode>
                <c:ptCount val="9"/>
                <c:pt idx="0">
                  <c:v>0.02</c:v>
                </c:pt>
                <c:pt idx="1">
                  <c:v>0.0734</c:v>
                </c:pt>
                <c:pt idx="2">
                  <c:v>0.342</c:v>
                </c:pt>
                <c:pt idx="3">
                  <c:v>0.428</c:v>
                </c:pt>
                <c:pt idx="4">
                  <c:v>0.586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'[新建 XLSX 工作表.xlsx]Sheet1'!$A$5</c:f>
              <c:strCache>
                <c:ptCount val="1"/>
                <c:pt idx="0">
                  <c:v>N = 1024</c:v>
                </c:pt>
              </c:strCache>
            </c:strRef>
          </c:tx>
          <c:spPr>
            <a:ln w="28575" cap="rnd">
              <a:solidFill>
                <a:srgbClr val="9BC5B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BC5BE"/>
              </a:solidFill>
              <a:ln w="9525">
                <a:solidFill>
                  <a:srgbClr val="9BC5BE"/>
                </a:solidFill>
              </a:ln>
              <a:effectLst/>
            </c:spPr>
          </c:marker>
          <c:dLbls>
            <c:delete val="1"/>
          </c:dLbls>
          <c:cat>
            <c:numRef>
              <c:f>'[新建 XLSX 工作表.xlsx]Sheet1'!$B$2:$J$2</c:f>
              <c:numCache>
                <c:formatCode>General</c:formatCode>
                <c:ptCount val="9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</c:numCache>
            </c:numRef>
          </c:cat>
          <c:val>
            <c:numRef>
              <c:f>'[新建 XLSX 工作表.xlsx]Sheet1'!$B$5:$J$5</c:f>
              <c:numCache>
                <c:formatCode>General</c:formatCode>
                <c:ptCount val="9"/>
                <c:pt idx="0">
                  <c:v>0.043</c:v>
                </c:pt>
                <c:pt idx="1">
                  <c:v>0.401</c:v>
                </c:pt>
                <c:pt idx="2">
                  <c:v>0.511</c:v>
                </c:pt>
                <c:pt idx="3">
                  <c:v>0.637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893534931"/>
        <c:axId val="682912245"/>
      </c:lineChart>
      <c:catAx>
        <c:axId val="8935349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r>
                  <a:rPr lang="en-US" altLang="zh-CN" sz="1600"/>
                  <a:t>Frequency offset(Hz)</a:t>
                </a:r>
                <a:endParaRPr lang="en-US" altLang="zh-CN" sz="1600"/>
              </a:p>
            </c:rich>
          </c:tx>
          <c:layout>
            <c:manualLayout>
              <c:xMode val="edge"/>
              <c:yMode val="edge"/>
              <c:x val="0.432533154272285"/>
              <c:y val="0.903073981467863"/>
            </c:manualLayout>
          </c:layout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682912245"/>
        <c:crosses val="autoZero"/>
        <c:auto val="1"/>
        <c:lblAlgn val="ctr"/>
        <c:lblOffset val="100"/>
        <c:noMultiLvlLbl val="0"/>
      </c:catAx>
      <c:valAx>
        <c:axId val="68291224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r>
                  <a:rPr lang="en-US" altLang="zh-CN" sz="1800"/>
                  <a:t>BER</a:t>
                </a:r>
                <a:endParaRPr lang="en-US" altLang="zh-CN" sz="1800"/>
              </a:p>
            </c:rich>
          </c:tx>
          <c:layout>
            <c:manualLayout>
              <c:xMode val="edge"/>
              <c:yMode val="edge"/>
              <c:x val="0.0356443399921661"/>
              <c:y val="0.43557140755993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8935349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1C7F5-C244-4B64-AA64-50031D9339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866D-7C1A-4AC4-BD90-D82256C688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7B0866D-7C1A-4AC4-BD90-D82256C688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notesSlide" Target="../notesSlides/notesSlide23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tags" Target="../tags/tag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u=2247347786,909446450&amp;fm=26&amp;gp=0"/>
          <p:cNvPicPr>
            <a:picLocks noChangeAspect="1"/>
          </p:cNvPicPr>
          <p:nvPr/>
        </p:nvPicPr>
        <p:blipFill>
          <a:blip r:embed="rId1"/>
          <a:srcRect l="15309" r="17009"/>
          <a:stretch>
            <a:fillRect/>
          </a:stretch>
        </p:blipFill>
        <p:spPr>
          <a:xfrm>
            <a:off x="7291070" y="2551430"/>
            <a:ext cx="4752975" cy="4677410"/>
          </a:xfrm>
          <a:prstGeom prst="diamond">
            <a:avLst/>
          </a:prstGeom>
        </p:spPr>
      </p:pic>
      <p:pic>
        <p:nvPicPr>
          <p:cNvPr id="3" name="图片 2" descr="u=567998588,1277548433&amp;fm=11&amp;gp=0"/>
          <p:cNvPicPr>
            <a:picLocks noChangeAspect="1"/>
          </p:cNvPicPr>
          <p:nvPr/>
        </p:nvPicPr>
        <p:blipFill>
          <a:blip r:embed="rId2"/>
          <a:srcRect l="14753" r="15769"/>
          <a:stretch>
            <a:fillRect/>
          </a:stretch>
        </p:blipFill>
        <p:spPr>
          <a:xfrm>
            <a:off x="4632325" y="40005"/>
            <a:ext cx="4823460" cy="4638040"/>
          </a:xfrm>
          <a:prstGeom prst="diamond">
            <a:avLst/>
          </a:prstGeom>
        </p:spPr>
      </p:pic>
      <p:sp>
        <p:nvSpPr>
          <p:cNvPr id="4" name="任意多边形 11"/>
          <p:cNvSpPr/>
          <p:nvPr/>
        </p:nvSpPr>
        <p:spPr>
          <a:xfrm rot="2700000">
            <a:off x="8134883" y="-1532659"/>
            <a:ext cx="3065319" cy="3065319"/>
          </a:xfrm>
          <a:custGeom>
            <a:avLst/>
            <a:gdLst>
              <a:gd name="connsiteX0" fmla="*/ 0 w 3065319"/>
              <a:gd name="connsiteY0" fmla="*/ 3065319 h 3065319"/>
              <a:gd name="connsiteX1" fmla="*/ 3065319 w 3065319"/>
              <a:gd name="connsiteY1" fmla="*/ 0 h 3065319"/>
              <a:gd name="connsiteX2" fmla="*/ 3065319 w 3065319"/>
              <a:gd name="connsiteY2" fmla="*/ 3065319 h 306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319" h="3065319">
                <a:moveTo>
                  <a:pt x="0" y="3065319"/>
                </a:moveTo>
                <a:lnTo>
                  <a:pt x="3065319" y="0"/>
                </a:lnTo>
                <a:lnTo>
                  <a:pt x="3065319" y="306531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2700000">
            <a:off x="10588346" y="685063"/>
            <a:ext cx="3307772" cy="330777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ctr"/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17"/>
          <p:cNvSpPr/>
          <p:nvPr/>
        </p:nvSpPr>
        <p:spPr>
          <a:xfrm rot="2700000">
            <a:off x="11060536" y="5100169"/>
            <a:ext cx="1309060" cy="2618241"/>
          </a:xfrm>
          <a:custGeom>
            <a:avLst/>
            <a:gdLst>
              <a:gd name="connsiteX0" fmla="*/ 0 w 1300154"/>
              <a:gd name="connsiteY0" fmla="*/ 0 h 2580410"/>
              <a:gd name="connsiteX1" fmla="*/ 19898 w 1300154"/>
              <a:gd name="connsiteY1" fmla="*/ 0 h 2580410"/>
              <a:gd name="connsiteX2" fmla="*/ 1300154 w 1300154"/>
              <a:gd name="connsiteY2" fmla="*/ 1280256 h 2580410"/>
              <a:gd name="connsiteX3" fmla="*/ 0 w 1300154"/>
              <a:gd name="connsiteY3" fmla="*/ 2580410 h 2580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154" h="2580410">
                <a:moveTo>
                  <a:pt x="0" y="0"/>
                </a:moveTo>
                <a:lnTo>
                  <a:pt x="19898" y="0"/>
                </a:lnTo>
                <a:lnTo>
                  <a:pt x="1300154" y="1280256"/>
                </a:lnTo>
                <a:lnTo>
                  <a:pt x="0" y="258041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36"/>
          <p:cNvSpPr/>
          <p:nvPr/>
        </p:nvSpPr>
        <p:spPr>
          <a:xfrm rot="16200000">
            <a:off x="4848226" y="-485775"/>
            <a:ext cx="6858001" cy="7829548"/>
          </a:xfrm>
          <a:custGeom>
            <a:avLst/>
            <a:gdLst>
              <a:gd name="connsiteX0" fmla="*/ 6858001 w 6858001"/>
              <a:gd name="connsiteY0" fmla="*/ 2220594 h 7829548"/>
              <a:gd name="connsiteX1" fmla="*/ 6858001 w 6858001"/>
              <a:gd name="connsiteY1" fmla="*/ 7829548 h 7829548"/>
              <a:gd name="connsiteX2" fmla="*/ 0 w 6858001"/>
              <a:gd name="connsiteY2" fmla="*/ 7829548 h 7829548"/>
              <a:gd name="connsiteX3" fmla="*/ 0 w 6858001"/>
              <a:gd name="connsiteY3" fmla="*/ 4490484 h 7829548"/>
              <a:gd name="connsiteX4" fmla="*/ 4531707 w 6858001"/>
              <a:gd name="connsiteY4" fmla="*/ 0 h 78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1" h="7829548">
                <a:moveTo>
                  <a:pt x="6858001" y="2220594"/>
                </a:moveTo>
                <a:lnTo>
                  <a:pt x="6858001" y="7829548"/>
                </a:lnTo>
                <a:lnTo>
                  <a:pt x="0" y="7829548"/>
                </a:lnTo>
                <a:lnTo>
                  <a:pt x="0" y="4490484"/>
                </a:lnTo>
                <a:lnTo>
                  <a:pt x="4531707" y="0"/>
                </a:lnTo>
                <a:close/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45"/>
          <p:cNvSpPr/>
          <p:nvPr/>
        </p:nvSpPr>
        <p:spPr>
          <a:xfrm rot="2700000">
            <a:off x="2617776" y="-1532658"/>
            <a:ext cx="3065319" cy="3065319"/>
          </a:xfrm>
          <a:custGeom>
            <a:avLst/>
            <a:gdLst>
              <a:gd name="connsiteX0" fmla="*/ 0 w 3065319"/>
              <a:gd name="connsiteY0" fmla="*/ 3065319 h 3065319"/>
              <a:gd name="connsiteX1" fmla="*/ 3065319 w 3065319"/>
              <a:gd name="connsiteY1" fmla="*/ 0 h 3065319"/>
              <a:gd name="connsiteX2" fmla="*/ 3065319 w 3065319"/>
              <a:gd name="connsiteY2" fmla="*/ 3065319 h 306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319" h="3065319">
                <a:moveTo>
                  <a:pt x="0" y="3065319"/>
                </a:moveTo>
                <a:lnTo>
                  <a:pt x="3065319" y="0"/>
                </a:lnTo>
                <a:lnTo>
                  <a:pt x="3065319" y="306531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直角三角形 11"/>
          <p:cNvSpPr/>
          <p:nvPr/>
        </p:nvSpPr>
        <p:spPr>
          <a:xfrm rot="8100000">
            <a:off x="5898983" y="5789505"/>
            <a:ext cx="2135726" cy="213572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4465" y="2942590"/>
            <a:ext cx="8312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OFDM Technology</a:t>
            </a:r>
            <a:endParaRPr lang="en-US" altLang="zh-CN" sz="48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ea typeface="+mj-ea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8793" y="4332550"/>
            <a:ext cx="4677898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Presenter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11911214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杨鸿嘉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            11911303 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吉辰卿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ldLvl="0" animBg="1"/>
      <p:bldP spid="9" grpId="0" animBg="1"/>
      <p:bldP spid="10" grpId="0" animBg="1"/>
      <p:bldP spid="11" grpId="0" animBg="1"/>
      <p:bldP spid="12" grpId="0" animBg="1"/>
      <p:bldP spid="1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2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What is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OFDM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9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4940300" y="577850"/>
            <a:ext cx="3752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Adding CP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20211214143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340" y="1273175"/>
            <a:ext cx="10440670" cy="511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2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What is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OFDM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10</a:t>
            </a:r>
            <a:endParaRPr lang="en-US" altLang="zh-CN" sz="2400" b="1"/>
          </a:p>
        </p:txBody>
      </p:sp>
      <p:pic>
        <p:nvPicPr>
          <p:cNvPr id="5" name="图片 4" descr="202112141431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099820"/>
            <a:ext cx="10149205" cy="53771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80940" y="488950"/>
            <a:ext cx="3752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Adding CP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2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What is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OFDM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10</a:t>
            </a:r>
            <a:endParaRPr lang="en-US" altLang="zh-CN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4251325" y="199390"/>
            <a:ext cx="3752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Simple analysis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33350" y="725170"/>
                <a:ext cx="4686935" cy="14605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en-US" altLang="zh-CN" i="1" baseline="-25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en-US" altLang="zh-CN" i="1" baseline="-25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baseline="-25000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 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endParaRPr lang="en-US" altLang="zh-CN" i="1" baseline="-25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725170"/>
                <a:ext cx="4686935" cy="14605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20211214143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40" y="3969385"/>
            <a:ext cx="8594725" cy="275463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4189730" y="1626870"/>
            <a:ext cx="1369060" cy="889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895725" y="913130"/>
            <a:ext cx="3235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 form</a:t>
            </a:r>
            <a:endParaRPr lang="en-US" altLang="zh-CN"/>
          </a:p>
        </p:txBody>
      </p:sp>
      <p:pic>
        <p:nvPicPr>
          <p:cNvPr id="13" name="图片 12" descr="20211214162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5" y="892810"/>
            <a:ext cx="4191000" cy="147637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325120" y="2693035"/>
            <a:ext cx="3014980" cy="825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0162540" y="1611630"/>
            <a:ext cx="1750695" cy="1524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6855" y="2044065"/>
            <a:ext cx="3770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Cyclic convolution</a:t>
            </a:r>
            <a:endParaRPr lang="en-US" altLang="zh-CN"/>
          </a:p>
        </p:txBody>
      </p:sp>
      <p:pic>
        <p:nvPicPr>
          <p:cNvPr id="17" name="图片 16" descr="202112141624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10" y="2440305"/>
            <a:ext cx="2990850" cy="52387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V="1">
            <a:off x="7249160" y="2964180"/>
            <a:ext cx="4449445" cy="1841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329170" y="2369185"/>
            <a:ext cx="436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frequency domain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202112141625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" y="3148965"/>
            <a:ext cx="5516880" cy="659130"/>
          </a:xfrm>
          <a:prstGeom prst="rect">
            <a:avLst/>
          </a:prstGeom>
        </p:spPr>
      </p:pic>
      <p:cxnSp>
        <p:nvCxnSpPr>
          <p:cNvPr id="21" name="直接箭头连接符 20"/>
          <p:cNvCxnSpPr>
            <a:endCxn id="20" idx="1"/>
          </p:cNvCxnSpPr>
          <p:nvPr/>
        </p:nvCxnSpPr>
        <p:spPr>
          <a:xfrm>
            <a:off x="337185" y="3463290"/>
            <a:ext cx="1031875" cy="1524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95886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2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What is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OFDM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14</a:t>
            </a:r>
            <a:endParaRPr lang="en-US" altLang="zh-CN" sz="2400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255" y="640715"/>
            <a:ext cx="11133455" cy="4258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0355" y="5120640"/>
            <a:ext cx="102063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1. Insert 0 into the high-frequency component, which can not only avoid the transmission of high-frequency components, but also simulate the overlap between adjacent frequency bands.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2. Place the sequence we need to transmit at low frequency, while ensuring the specific length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 and can increase the length of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the origin sequence of the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each transmission sequence.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>
          <a:xfrm>
            <a:off x="11694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635" y="0"/>
            <a:ext cx="1221538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044093" y="1870557"/>
            <a:ext cx="14254047" cy="2088187"/>
            <a:chOff x="-1044093" y="1209250"/>
            <a:chExt cx="14254047" cy="2088187"/>
          </a:xfrm>
          <a:solidFill>
            <a:schemeClr val="accent1">
              <a:lumMod val="50000"/>
            </a:schemeClr>
          </a:solidFill>
        </p:grpSpPr>
        <p:sp>
          <p:nvSpPr>
            <p:cNvPr id="3" name="直角三角形 2"/>
            <p:cNvSpPr/>
            <p:nvPr/>
          </p:nvSpPr>
          <p:spPr>
            <a:xfrm rot="13500000">
              <a:off x="-1044093" y="1209250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700000">
              <a:off x="11121768" y="1209251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283" y="1479550"/>
            <a:ext cx="11751295" cy="2870201"/>
            <a:chOff x="207283" y="818243"/>
            <a:chExt cx="11751295" cy="2870201"/>
          </a:xfrm>
          <a:solidFill>
            <a:srgbClr val="52728F"/>
          </a:solidFill>
        </p:grpSpPr>
        <p:sp>
          <p:nvSpPr>
            <p:cNvPr id="6" name="菱形 5"/>
            <p:cNvSpPr/>
            <p:nvPr/>
          </p:nvSpPr>
          <p:spPr>
            <a:xfrm>
              <a:off x="207283" y="818243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 rot="10800000">
              <a:off x="9088378" y="818244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7958" y="1720850"/>
            <a:ext cx="8569945" cy="2387601"/>
            <a:chOff x="1797958" y="1059543"/>
            <a:chExt cx="8569945" cy="2387601"/>
          </a:xfrm>
          <a:solidFill>
            <a:srgbClr val="66829B"/>
          </a:solidFill>
        </p:grpSpPr>
        <p:sp>
          <p:nvSpPr>
            <p:cNvPr id="9" name="菱形 8"/>
            <p:cNvSpPr/>
            <p:nvPr/>
          </p:nvSpPr>
          <p:spPr>
            <a:xfrm>
              <a:off x="1797958" y="1059543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 rot="10800000">
              <a:off x="7980303" y="1059544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6408" y="2095500"/>
            <a:ext cx="5433045" cy="1638301"/>
            <a:chOff x="3366408" y="1434193"/>
            <a:chExt cx="5433045" cy="1638301"/>
          </a:xfrm>
          <a:solidFill>
            <a:srgbClr val="7C93A8"/>
          </a:solidFill>
        </p:grpSpPr>
        <p:sp>
          <p:nvSpPr>
            <p:cNvPr id="12" name="菱形 11"/>
            <p:cNvSpPr/>
            <p:nvPr/>
          </p:nvSpPr>
          <p:spPr>
            <a:xfrm>
              <a:off x="3366408" y="1434193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 rot="10800000">
              <a:off x="7161153" y="1434194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94960" y="2129820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1">
                    <a:lumMod val="50000"/>
                  </a:schemeClr>
                </a:solidFill>
                <a:effectLst>
                  <a:outerShdw blurRad="190500" sx="105000" sy="105000" algn="ctr" rotWithShape="0">
                    <a:prstClr val="black">
                      <a:alpha val="3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effectLst>
                <a:outerShdw blurRad="190500" sx="105000" sy="105000" algn="ctr" rotWithShape="0">
                  <a:prstClr val="black">
                    <a:alpha val="3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22700" y="4108450"/>
            <a:ext cx="45485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OFDM Transmitter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15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3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OFDM Transmitter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16</a:t>
            </a:r>
            <a:endParaRPr lang="en-US" altLang="zh-CN" sz="2400" b="1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836295"/>
            <a:ext cx="11868150" cy="1368425"/>
          </a:xfrm>
          <a:prstGeom prst="rect">
            <a:avLst/>
          </a:prstGeom>
        </p:spPr>
      </p:pic>
      <p:pic>
        <p:nvPicPr>
          <p:cNvPr id="7" name="图片 6" descr="20211214163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416810"/>
            <a:ext cx="11757660" cy="390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3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OFDM Transmitter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16</a:t>
            </a:r>
            <a:endParaRPr lang="en-US" altLang="zh-CN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1444625" y="3481070"/>
            <a:ext cx="10327640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Convert serial input stream to parallel streams, block size=(N-K).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Insert null tones into each block at appropriate indices. Form framed matrix: Each row of framed matrix contains, a block of symbols which will be inputs for the IFFT.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Insert null tones into each block at appropriate index.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Perform IFFT (i.e. IDFT) on each framed block.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Add cyclic prefix.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Convert parallel streams in frame structure to serial sample sequence.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Scale energy to compensate for IFFT.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 descr="20211214163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" y="632460"/>
            <a:ext cx="11661140" cy="3011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r="5634"/>
          <a:stretch>
            <a:fillRect/>
          </a:stretch>
        </p:blipFill>
        <p:spPr>
          <a:xfrm>
            <a:off x="23388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21538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044093" y="1870557"/>
            <a:ext cx="14254047" cy="2088187"/>
            <a:chOff x="-1044093" y="1209250"/>
            <a:chExt cx="14254047" cy="2088187"/>
          </a:xfrm>
          <a:solidFill>
            <a:schemeClr val="accent1">
              <a:lumMod val="50000"/>
            </a:schemeClr>
          </a:solidFill>
        </p:grpSpPr>
        <p:sp>
          <p:nvSpPr>
            <p:cNvPr id="3" name="直角三角形 2"/>
            <p:cNvSpPr/>
            <p:nvPr/>
          </p:nvSpPr>
          <p:spPr>
            <a:xfrm rot="13500000">
              <a:off x="-1044093" y="1209250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700000">
              <a:off x="11121768" y="1209251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283" y="1479550"/>
            <a:ext cx="11751295" cy="2870201"/>
            <a:chOff x="207283" y="818243"/>
            <a:chExt cx="11751295" cy="2870201"/>
          </a:xfrm>
          <a:solidFill>
            <a:srgbClr val="52728F"/>
          </a:solidFill>
        </p:grpSpPr>
        <p:sp>
          <p:nvSpPr>
            <p:cNvPr id="6" name="菱形 5"/>
            <p:cNvSpPr/>
            <p:nvPr/>
          </p:nvSpPr>
          <p:spPr>
            <a:xfrm>
              <a:off x="207283" y="818243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 rot="10800000">
              <a:off x="9088378" y="818244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7958" y="1720850"/>
            <a:ext cx="8569945" cy="2387601"/>
            <a:chOff x="1797958" y="1059543"/>
            <a:chExt cx="8569945" cy="2387601"/>
          </a:xfrm>
          <a:solidFill>
            <a:srgbClr val="66829B"/>
          </a:solidFill>
        </p:grpSpPr>
        <p:sp>
          <p:nvSpPr>
            <p:cNvPr id="9" name="菱形 8"/>
            <p:cNvSpPr/>
            <p:nvPr/>
          </p:nvSpPr>
          <p:spPr>
            <a:xfrm>
              <a:off x="1797958" y="1059543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 rot="10800000">
              <a:off x="7980303" y="1059544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6408" y="2095500"/>
            <a:ext cx="5433045" cy="1638301"/>
            <a:chOff x="3366408" y="1434193"/>
            <a:chExt cx="5433045" cy="1638301"/>
          </a:xfrm>
          <a:solidFill>
            <a:srgbClr val="7C93A8"/>
          </a:solidFill>
        </p:grpSpPr>
        <p:sp>
          <p:nvSpPr>
            <p:cNvPr id="12" name="菱形 11"/>
            <p:cNvSpPr/>
            <p:nvPr/>
          </p:nvSpPr>
          <p:spPr>
            <a:xfrm>
              <a:off x="3366408" y="1434193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 rot="10800000">
              <a:off x="7161153" y="1434194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94960" y="2129820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1">
                    <a:lumMod val="50000"/>
                  </a:schemeClr>
                </a:solidFill>
                <a:effectLst>
                  <a:outerShdw blurRad="190500" sx="105000" sy="105000" algn="ctr" rotWithShape="0">
                    <a:prstClr val="black">
                      <a:alpha val="3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effectLst>
                <a:outerShdw blurRad="190500" sx="105000" sy="105000" algn="ctr" rotWithShape="0">
                  <a:prstClr val="black">
                    <a:alpha val="3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13838" y="4108695"/>
            <a:ext cx="38449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OFDM Receiver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2875" y="6397625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17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3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OFDM Receiver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18</a:t>
            </a:r>
            <a:endParaRPr lang="en-US" altLang="zh-CN" sz="24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650240"/>
            <a:ext cx="11349990" cy="2153920"/>
          </a:xfrm>
          <a:prstGeom prst="rect">
            <a:avLst/>
          </a:prstGeom>
        </p:spPr>
      </p:pic>
      <p:pic>
        <p:nvPicPr>
          <p:cNvPr id="5" name="图片 4" descr="202112141639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869565"/>
            <a:ext cx="11777980" cy="358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3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OFDM Receiver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19</a:t>
            </a:r>
            <a:endParaRPr lang="en-US" altLang="zh-CN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1617980" y="4248785"/>
            <a:ext cx="10574655" cy="260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1. Convert serial input stream to parallel streams, blocksize = (N+Lc).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Strip cyclic prefix.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3. Perform FFT on each framed block.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4. Apply frequency domain equalizer (FEQ).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5. Remove null tones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6. Convert parallel streams in frame structure to serial sample sequence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7. Scale energy to compensate for scaling in transmitter</a:t>
            </a:r>
            <a:endParaRPr lang="en-US" altLang="zh-CN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 descr="202112141639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720725"/>
            <a:ext cx="11799570" cy="352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8100000" flipH="1">
            <a:off x="11096472" y="453809"/>
            <a:ext cx="2191182" cy="219118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8100000" flipH="1">
            <a:off x="11096472" y="4213009"/>
            <a:ext cx="2191182" cy="219118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H="1">
            <a:off x="6273863" y="469900"/>
            <a:ext cx="5918200" cy="5918200"/>
            <a:chOff x="0" y="469900"/>
            <a:chExt cx="5918200" cy="5918200"/>
          </a:xfrm>
        </p:grpSpPr>
        <p:sp>
          <p:nvSpPr>
            <p:cNvPr id="25" name="菱形 24"/>
            <p:cNvSpPr/>
            <p:nvPr/>
          </p:nvSpPr>
          <p:spPr>
            <a:xfrm>
              <a:off x="0" y="469900"/>
              <a:ext cx="5918200" cy="5918200"/>
            </a:xfrm>
            <a:prstGeom prst="diamond">
              <a:avLst/>
            </a:prstGeom>
            <a:blipFill dpi="0" rotWithShape="1">
              <a:blip r:embed="rId1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/>
          </p:nvSpPr>
          <p:spPr>
            <a:xfrm>
              <a:off x="0" y="469900"/>
              <a:ext cx="5918200" cy="5918200"/>
            </a:xfrm>
            <a:prstGeom prst="diamond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 flipH="1">
            <a:off x="7395908" y="2513366"/>
            <a:ext cx="3674745" cy="1568450"/>
            <a:chOff x="4258309" y="250520"/>
            <a:chExt cx="3674745" cy="1568450"/>
          </a:xfrm>
        </p:grpSpPr>
        <p:sp>
          <p:nvSpPr>
            <p:cNvPr id="23" name="文本框 22"/>
            <p:cNvSpPr txBox="1"/>
            <p:nvPr/>
          </p:nvSpPr>
          <p:spPr>
            <a:xfrm>
              <a:off x="4571999" y="250520"/>
              <a:ext cx="3048000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9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258309" y="658825"/>
              <a:ext cx="367474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i="1" dirty="0">
                  <a:solidFill>
                    <a:schemeClr val="bg1"/>
                  </a:solidFill>
                  <a:latin typeface="+mj-ea"/>
                  <a:ea typeface="+mj-ea"/>
                </a:rPr>
                <a:t>CONTENTS</a:t>
              </a:r>
              <a:endParaRPr lang="en-US" altLang="zh-CN" sz="6000" i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1637030" y="264795"/>
            <a:ext cx="4058285" cy="768350"/>
            <a:chOff x="1417835" y="2599370"/>
            <a:chExt cx="2510021" cy="768520"/>
          </a:xfrm>
        </p:grpSpPr>
        <p:sp>
          <p:nvSpPr>
            <p:cNvPr id="20" name="文本框 19"/>
            <p:cNvSpPr txBox="1"/>
            <p:nvPr/>
          </p:nvSpPr>
          <p:spPr>
            <a:xfrm>
              <a:off x="1417835" y="2599370"/>
              <a:ext cx="893850" cy="768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52476" y="2753257"/>
              <a:ext cx="2075380" cy="46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Why we need OFDM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flipH="1">
            <a:off x="597418" y="1164134"/>
            <a:ext cx="4993005" cy="769441"/>
            <a:chOff x="1447045" y="2676840"/>
            <a:chExt cx="4993005" cy="769441"/>
          </a:xfrm>
        </p:grpSpPr>
        <p:sp>
          <p:nvSpPr>
            <p:cNvPr id="17" name="文本框 16"/>
            <p:cNvSpPr txBox="1"/>
            <p:nvPr/>
          </p:nvSpPr>
          <p:spPr>
            <a:xfrm>
              <a:off x="1447045" y="2676840"/>
              <a:ext cx="8938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341125" y="2831145"/>
              <a:ext cx="409892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 is OFDM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flipH="1">
            <a:off x="1574664" y="3119834"/>
            <a:ext cx="3808749" cy="768350"/>
            <a:chOff x="1417835" y="2599370"/>
            <a:chExt cx="3808749" cy="768350"/>
          </a:xfrm>
        </p:grpSpPr>
        <p:sp>
          <p:nvSpPr>
            <p:cNvPr id="11" name="文本框 10"/>
            <p:cNvSpPr txBox="1"/>
            <p:nvPr/>
          </p:nvSpPr>
          <p:spPr>
            <a:xfrm>
              <a:off x="1417835" y="2599370"/>
              <a:ext cx="893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11909" y="2754527"/>
              <a:ext cx="29146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OFDM </a:t>
              </a:r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receiver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</a:t>
            </a:r>
            <a:endParaRPr lang="en-US" altLang="zh-CN" sz="2400" b="1"/>
          </a:p>
        </p:txBody>
      </p:sp>
      <p:grpSp>
        <p:nvGrpSpPr>
          <p:cNvPr id="9" name="组合 8"/>
          <p:cNvGrpSpPr/>
          <p:nvPr/>
        </p:nvGrpSpPr>
        <p:grpSpPr>
          <a:xfrm flipH="1">
            <a:off x="-718937" y="2142669"/>
            <a:ext cx="6235700" cy="768350"/>
            <a:chOff x="1447045" y="2676840"/>
            <a:chExt cx="6235700" cy="768350"/>
          </a:xfrm>
        </p:grpSpPr>
        <p:sp>
          <p:nvSpPr>
            <p:cNvPr id="13" name="文本框 12"/>
            <p:cNvSpPr txBox="1"/>
            <p:nvPr/>
          </p:nvSpPr>
          <p:spPr>
            <a:xfrm>
              <a:off x="1447045" y="2676840"/>
              <a:ext cx="893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41125" y="2831145"/>
              <a:ext cx="53416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OFDM T</a:t>
              </a: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ransmitter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flipH="1">
            <a:off x="1243213" y="5124529"/>
            <a:ext cx="4507865" cy="768350"/>
            <a:chOff x="353575" y="2599370"/>
            <a:chExt cx="4507865" cy="768350"/>
          </a:xfrm>
        </p:grpSpPr>
        <p:sp>
          <p:nvSpPr>
            <p:cNvPr id="27" name="文本框 26"/>
            <p:cNvSpPr txBox="1"/>
            <p:nvPr/>
          </p:nvSpPr>
          <p:spPr>
            <a:xfrm>
              <a:off x="353575" y="2599370"/>
              <a:ext cx="195834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07-08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068710" y="2754310"/>
              <a:ext cx="279273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dvanced T</a:t>
              </a:r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ask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flipH="1">
            <a:off x="961908" y="4168854"/>
            <a:ext cx="4872990" cy="768350"/>
            <a:chOff x="353575" y="2599370"/>
            <a:chExt cx="4872990" cy="768350"/>
          </a:xfrm>
        </p:grpSpPr>
        <p:sp>
          <p:nvSpPr>
            <p:cNvPr id="30" name="文本框 29"/>
            <p:cNvSpPr txBox="1"/>
            <p:nvPr/>
          </p:nvSpPr>
          <p:spPr>
            <a:xfrm>
              <a:off x="353575" y="2599370"/>
              <a:ext cx="195834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05-06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232540" y="2754310"/>
              <a:ext cx="299402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Basic T</a:t>
              </a:r>
              <a:r>
                <a:rPr lang="en-US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ask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flipH="1">
            <a:off x="-1039612" y="5974894"/>
            <a:ext cx="6235700" cy="768350"/>
            <a:chOff x="1447045" y="2676840"/>
            <a:chExt cx="6235700" cy="768350"/>
          </a:xfrm>
        </p:grpSpPr>
        <p:sp>
          <p:nvSpPr>
            <p:cNvPr id="33" name="文本框 32"/>
            <p:cNvSpPr txBox="1"/>
            <p:nvPr/>
          </p:nvSpPr>
          <p:spPr>
            <a:xfrm>
              <a:off x="1447045" y="2676840"/>
              <a:ext cx="8938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4400" i="1" dirty="0">
                  <a:solidFill>
                    <a:schemeClr val="accent1">
                      <a:lumMod val="5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09</a:t>
              </a:r>
              <a:endParaRPr lang="zh-CN" altLang="en-US" sz="4400" i="1" dirty="0">
                <a:solidFill>
                  <a:schemeClr val="accent1">
                    <a:lumMod val="5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767210" y="2831145"/>
              <a:ext cx="4915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Experience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r="5634"/>
          <a:stretch>
            <a:fillRect/>
          </a:stretch>
        </p:blipFill>
        <p:spPr>
          <a:xfrm>
            <a:off x="23388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21538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044093" y="1870557"/>
            <a:ext cx="14254047" cy="2088187"/>
            <a:chOff x="-1044093" y="1209250"/>
            <a:chExt cx="14254047" cy="2088187"/>
          </a:xfrm>
          <a:solidFill>
            <a:schemeClr val="accent1">
              <a:lumMod val="50000"/>
            </a:schemeClr>
          </a:solidFill>
        </p:grpSpPr>
        <p:sp>
          <p:nvSpPr>
            <p:cNvPr id="3" name="直角三角形 2"/>
            <p:cNvSpPr/>
            <p:nvPr/>
          </p:nvSpPr>
          <p:spPr>
            <a:xfrm rot="13500000">
              <a:off x="-1044093" y="1209250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700000">
              <a:off x="11121768" y="1209251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283" y="1479550"/>
            <a:ext cx="11751295" cy="2870201"/>
            <a:chOff x="207283" y="818243"/>
            <a:chExt cx="11751295" cy="2870201"/>
          </a:xfrm>
          <a:solidFill>
            <a:srgbClr val="52728F"/>
          </a:solidFill>
        </p:grpSpPr>
        <p:sp>
          <p:nvSpPr>
            <p:cNvPr id="6" name="菱形 5"/>
            <p:cNvSpPr/>
            <p:nvPr/>
          </p:nvSpPr>
          <p:spPr>
            <a:xfrm>
              <a:off x="207283" y="818243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 rot="10800000">
              <a:off x="9088378" y="818244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7958" y="1720850"/>
            <a:ext cx="8569945" cy="2387601"/>
            <a:chOff x="1797958" y="1059543"/>
            <a:chExt cx="8569945" cy="2387601"/>
          </a:xfrm>
          <a:solidFill>
            <a:srgbClr val="66829B"/>
          </a:solidFill>
        </p:grpSpPr>
        <p:sp>
          <p:nvSpPr>
            <p:cNvPr id="9" name="菱形 8"/>
            <p:cNvSpPr/>
            <p:nvPr/>
          </p:nvSpPr>
          <p:spPr>
            <a:xfrm>
              <a:off x="1797958" y="1059543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 rot="10800000">
              <a:off x="7980303" y="1059544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6408" y="2095500"/>
            <a:ext cx="5433045" cy="1638301"/>
            <a:chOff x="3366408" y="1434193"/>
            <a:chExt cx="5433045" cy="1638301"/>
          </a:xfrm>
          <a:solidFill>
            <a:srgbClr val="7C93A8"/>
          </a:solidFill>
        </p:grpSpPr>
        <p:sp>
          <p:nvSpPr>
            <p:cNvPr id="12" name="菱形 11"/>
            <p:cNvSpPr/>
            <p:nvPr/>
          </p:nvSpPr>
          <p:spPr>
            <a:xfrm>
              <a:off x="3366408" y="1434193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 rot="10800000">
              <a:off x="7161153" y="1434194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94960" y="2129820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1">
                    <a:lumMod val="50000"/>
                  </a:schemeClr>
                </a:solidFill>
                <a:effectLst>
                  <a:outerShdw blurRad="190500" sx="105000" sy="105000" algn="ctr" rotWithShape="0">
                    <a:prstClr val="black">
                      <a:alpha val="3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05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effectLst>
                <a:outerShdw blurRad="190500" sx="105000" sy="105000" algn="ctr" rotWithShape="0">
                  <a:prstClr val="black">
                    <a:alpha val="3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1031" y="4108695"/>
            <a:ext cx="30505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Ba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sic Task 1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2875" y="6397625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20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5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21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73505" y="504825"/>
            <a:ext cx="100457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asic Task1: Frequency Selectivity of Wireless Channels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8]6AE}MI_VM3D~EU]B76P]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48790"/>
            <a:ext cx="4027170" cy="3202940"/>
          </a:xfrm>
          <a:prstGeom prst="rect">
            <a:avLst/>
          </a:prstGeom>
        </p:spPr>
      </p:pic>
      <p:pic>
        <p:nvPicPr>
          <p:cNvPr id="9" name="图片 8" descr=")RBK`CTL2X5P)Y{B]G6X8L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70" y="1687830"/>
            <a:ext cx="3959860" cy="3263900"/>
          </a:xfrm>
          <a:prstGeom prst="rect">
            <a:avLst/>
          </a:prstGeom>
        </p:spPr>
      </p:pic>
      <p:pic>
        <p:nvPicPr>
          <p:cNvPr id="11" name="图片 10" descr="D[$JUHAXKFJKBUJ0OJV30%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830" y="1687830"/>
            <a:ext cx="3922395" cy="32632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1020" y="5210810"/>
            <a:ext cx="308864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Sample Rate = 400KHz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91075" y="5210810"/>
            <a:ext cx="308864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Sample Rate = 800KHz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39835" y="5150485"/>
            <a:ext cx="283464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Sa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mple Rate = 1MHz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0155" y="1096010"/>
            <a:ext cx="2829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5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22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73505" y="199390"/>
            <a:ext cx="107054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Basic Task1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Frequency Selectivity of Wireless Channels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180" y="4997450"/>
            <a:ext cx="283464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Sample Rate = 2MHz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01870" y="5048250"/>
            <a:ext cx="283464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Sample Rate = 4MHz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00795" y="4997450"/>
            <a:ext cx="283464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Sa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mple Rate = 5MHz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 descr="W[E9ZIGM9CMC[T{T4NMD3J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1228090"/>
            <a:ext cx="3928745" cy="3659505"/>
          </a:xfrm>
          <a:prstGeom prst="rect">
            <a:avLst/>
          </a:prstGeom>
        </p:spPr>
      </p:pic>
      <p:pic>
        <p:nvPicPr>
          <p:cNvPr id="7" name="图片 6" descr="OW69(NUN27KX11__YE[VZ`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615" y="1187450"/>
            <a:ext cx="3952875" cy="3700145"/>
          </a:xfrm>
          <a:prstGeom prst="rect">
            <a:avLst/>
          </a:prstGeom>
        </p:spPr>
      </p:pic>
      <p:pic>
        <p:nvPicPr>
          <p:cNvPr id="15" name="图片 14" descr="HJH~NENP8%AFEDHLHBJ$2{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010" y="1187450"/>
            <a:ext cx="3870960" cy="37001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2170" y="5678170"/>
            <a:ext cx="1073340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As Sample Rate increases:   Narrow band → Wide band;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                  Flat fading → Frequency selective fading.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240" y="665480"/>
            <a:ext cx="2829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5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23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53185" y="32385"/>
            <a:ext cx="107054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Basic Task1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Frequency Selectivity of Wireless Channels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23845" y="532553"/>
            <a:ext cx="2880360" cy="28536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69" y="545888"/>
            <a:ext cx="2880360" cy="28403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195" y="554355"/>
            <a:ext cx="3005455" cy="28606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860" y="3714079"/>
            <a:ext cx="2887028" cy="28536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315" y="3650615"/>
            <a:ext cx="2922270" cy="28536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8093" y="3687409"/>
            <a:ext cx="2900363" cy="28803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169285" y="3345815"/>
            <a:ext cx="2362835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Sample Rate = 400KHz</a:t>
            </a:r>
            <a:endParaRPr lang="en-US" altLang="zh-CN" sz="18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49670" y="3386455"/>
            <a:ext cx="23628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Sample Rate = 800KHz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645015" y="3303905"/>
            <a:ext cx="2172335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mple Rate = 1MHz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359785" y="6421120"/>
            <a:ext cx="2172335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Sample Rate = 2MHz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440170" y="6388100"/>
            <a:ext cx="2172335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Sample Rate = 4MHz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645015" y="6504305"/>
            <a:ext cx="2172335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Sample Rate = 5MHz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69240" y="1360805"/>
            <a:ext cx="22675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USRP</a:t>
            </a:r>
            <a:endParaRPr lang="en-US" altLang="zh-CN"/>
          </a:p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8"/>
          <a:srcRect l="51668" t="8195" r="4862" b="51112"/>
          <a:stretch>
            <a:fillRect/>
          </a:stretch>
        </p:blipFill>
        <p:spPr>
          <a:xfrm>
            <a:off x="238929" y="2953097"/>
            <a:ext cx="2385271" cy="2418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r="5634"/>
          <a:stretch>
            <a:fillRect/>
          </a:stretch>
        </p:blipFill>
        <p:spPr>
          <a:xfrm>
            <a:off x="23388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890" y="0"/>
            <a:ext cx="1221538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044093" y="1870557"/>
            <a:ext cx="14254047" cy="2088187"/>
            <a:chOff x="-1044093" y="1209250"/>
            <a:chExt cx="14254047" cy="2088187"/>
          </a:xfrm>
          <a:solidFill>
            <a:schemeClr val="accent1">
              <a:lumMod val="50000"/>
            </a:schemeClr>
          </a:solidFill>
        </p:grpSpPr>
        <p:sp>
          <p:nvSpPr>
            <p:cNvPr id="3" name="直角三角形 2"/>
            <p:cNvSpPr/>
            <p:nvPr/>
          </p:nvSpPr>
          <p:spPr>
            <a:xfrm rot="13500000">
              <a:off x="-1044093" y="1209250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700000">
              <a:off x="11121768" y="1209251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283" y="1479550"/>
            <a:ext cx="11751295" cy="2870201"/>
            <a:chOff x="207283" y="818243"/>
            <a:chExt cx="11751295" cy="2870201"/>
          </a:xfrm>
          <a:solidFill>
            <a:srgbClr val="52728F"/>
          </a:solidFill>
        </p:grpSpPr>
        <p:sp>
          <p:nvSpPr>
            <p:cNvPr id="6" name="菱形 5"/>
            <p:cNvSpPr/>
            <p:nvPr/>
          </p:nvSpPr>
          <p:spPr>
            <a:xfrm>
              <a:off x="207283" y="818243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 rot="10800000">
              <a:off x="9088378" y="818244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7958" y="1720850"/>
            <a:ext cx="8569945" cy="2387601"/>
            <a:chOff x="1797958" y="1059543"/>
            <a:chExt cx="8569945" cy="2387601"/>
          </a:xfrm>
          <a:solidFill>
            <a:srgbClr val="66829B"/>
          </a:solidFill>
        </p:grpSpPr>
        <p:sp>
          <p:nvSpPr>
            <p:cNvPr id="9" name="菱形 8"/>
            <p:cNvSpPr/>
            <p:nvPr/>
          </p:nvSpPr>
          <p:spPr>
            <a:xfrm>
              <a:off x="1797958" y="1059543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 rot="10800000">
              <a:off x="7980303" y="1059544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6408" y="2095500"/>
            <a:ext cx="5433045" cy="1638301"/>
            <a:chOff x="3366408" y="1434193"/>
            <a:chExt cx="5433045" cy="1638301"/>
          </a:xfrm>
          <a:solidFill>
            <a:srgbClr val="7C93A8"/>
          </a:solidFill>
        </p:grpSpPr>
        <p:sp>
          <p:nvSpPr>
            <p:cNvPr id="12" name="菱形 11"/>
            <p:cNvSpPr/>
            <p:nvPr/>
          </p:nvSpPr>
          <p:spPr>
            <a:xfrm>
              <a:off x="3366408" y="1434193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 rot="10800000">
              <a:off x="7161153" y="1434194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94960" y="2129820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1">
                    <a:lumMod val="50000"/>
                  </a:schemeClr>
                </a:solidFill>
                <a:effectLst>
                  <a:outerShdw blurRad="190500" sx="105000" sy="105000" algn="ctr" rotWithShape="0">
                    <a:prstClr val="black">
                      <a:alpha val="3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06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effectLst>
                <a:outerShdw blurRad="190500" sx="105000" sy="105000" algn="ctr" rotWithShape="0">
                  <a:prstClr val="black">
                    <a:alpha val="3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28701" y="3992238"/>
            <a:ext cx="33813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Baci</a:t>
            </a:r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 Task 2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3035" y="6397625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24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06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25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53185" y="514985"/>
            <a:ext cx="102190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Basic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Task2:   Sensitivity to Frequency Offsets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8790" y="5109210"/>
            <a:ext cx="36563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 descr="_}[CJK2~4Q_ZCZ77%45D0R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1207770"/>
            <a:ext cx="3729990" cy="3608705"/>
          </a:xfrm>
          <a:prstGeom prst="rect">
            <a:avLst/>
          </a:prstGeom>
        </p:spPr>
      </p:pic>
      <p:pic>
        <p:nvPicPr>
          <p:cNvPr id="9" name="图片 8" descr=")P(6{96V[33A_XHHRVNDR_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10" y="1208405"/>
            <a:ext cx="3770630" cy="3608070"/>
          </a:xfrm>
          <a:prstGeom prst="rect">
            <a:avLst/>
          </a:prstGeom>
        </p:spPr>
      </p:pic>
      <p:pic>
        <p:nvPicPr>
          <p:cNvPr id="11" name="图片 10" descr="Z96U{{JE{D~)MFVZ~0O1(R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30" y="1208405"/>
            <a:ext cx="3655695" cy="359854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417060" y="510921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100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27720" y="510921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28555" y="514985"/>
            <a:ext cx="261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N=64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06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26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73505" y="504825"/>
            <a:ext cx="9691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Task2:   Sensitivity to Frequency Offsets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2560" y="5194300"/>
            <a:ext cx="36563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34180" y="519430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100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05800" y="521081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 descr="FA71SP1PG[5FG67]2Z@%G3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1321435"/>
            <a:ext cx="3857625" cy="3651250"/>
          </a:xfrm>
          <a:prstGeom prst="rect">
            <a:avLst/>
          </a:prstGeom>
        </p:spPr>
      </p:pic>
      <p:pic>
        <p:nvPicPr>
          <p:cNvPr id="7" name="图片 6" descr="`@7JS5$%EN}RAMV}@OTL0W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65" y="1329690"/>
            <a:ext cx="3855720" cy="3653155"/>
          </a:xfrm>
          <a:prstGeom prst="rect">
            <a:avLst/>
          </a:prstGeom>
        </p:spPr>
      </p:pic>
      <p:pic>
        <p:nvPicPr>
          <p:cNvPr id="13" name="图片 12" descr="Z25@J[LCK0O4R`00(UG9ST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1329690"/>
            <a:ext cx="3708400" cy="35782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943975" y="577850"/>
            <a:ext cx="261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N=512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06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27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73505" y="504825"/>
            <a:ext cx="9691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Task2:   Sensitivity to Frequency Offsets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8790" y="5109210"/>
            <a:ext cx="36563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7060" y="510921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100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27720" y="510921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 descr="P8$5JFMS@TB`9{I7MYP%PR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1251585"/>
            <a:ext cx="3908425" cy="3830955"/>
          </a:xfrm>
          <a:prstGeom prst="rect">
            <a:avLst/>
          </a:prstGeom>
        </p:spPr>
      </p:pic>
      <p:pic>
        <p:nvPicPr>
          <p:cNvPr id="9" name="图片 8" descr="S_@)1{GHV(C$G[ELEZXHS]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495" y="1251585"/>
            <a:ext cx="3736340" cy="3772535"/>
          </a:xfrm>
          <a:prstGeom prst="rect">
            <a:avLst/>
          </a:prstGeom>
        </p:spPr>
      </p:pic>
      <p:pic>
        <p:nvPicPr>
          <p:cNvPr id="11" name="图片 10" descr="1EE2%1JYKW_SGS{Q2FVVHQ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90" y="1232535"/>
            <a:ext cx="3788410" cy="37915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46540" y="504825"/>
            <a:ext cx="261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N=1024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113155" y="5927725"/>
            <a:ext cx="109708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As the number of subcarriers increases, the recovery quality becomes worse.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06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28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73505" y="504825"/>
            <a:ext cx="9691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Task2:   Sensitivity to Frequency Offsets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8790" y="5109210"/>
            <a:ext cx="36563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7060" y="510921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100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27720" y="510921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6540" y="504825"/>
            <a:ext cx="261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N=64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752215" y="1099820"/>
            <a:ext cx="432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USRP Experiment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070" y="2056765"/>
            <a:ext cx="3108960" cy="26682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480" y="2010410"/>
            <a:ext cx="3241040" cy="2760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70" y="2010410"/>
            <a:ext cx="3080385" cy="2760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06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29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73505" y="504825"/>
            <a:ext cx="9691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Task2:   Sensitivity to Frequency Offsets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8790" y="5109210"/>
            <a:ext cx="36563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7060" y="510921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100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27720" y="510921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6540" y="504825"/>
            <a:ext cx="261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N=512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752215" y="1099820"/>
            <a:ext cx="432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USRP Experiment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1960245"/>
            <a:ext cx="3247390" cy="27971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60" y="1930400"/>
            <a:ext cx="3221355" cy="2796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720" y="1930400"/>
            <a:ext cx="3396615" cy="2856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r="5634"/>
          <a:stretch>
            <a:fillRect/>
          </a:stretch>
        </p:blipFill>
        <p:spPr>
          <a:xfrm>
            <a:off x="23388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1430" y="0"/>
            <a:ext cx="1221538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044093" y="1870557"/>
            <a:ext cx="14254047" cy="2088187"/>
            <a:chOff x="-1044093" y="1209250"/>
            <a:chExt cx="14254047" cy="2088187"/>
          </a:xfrm>
          <a:solidFill>
            <a:schemeClr val="accent1">
              <a:lumMod val="50000"/>
            </a:schemeClr>
          </a:solidFill>
        </p:grpSpPr>
        <p:sp>
          <p:nvSpPr>
            <p:cNvPr id="3" name="直角三角形 2"/>
            <p:cNvSpPr/>
            <p:nvPr/>
          </p:nvSpPr>
          <p:spPr>
            <a:xfrm rot="13500000">
              <a:off x="-1044093" y="1209250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700000">
              <a:off x="11121768" y="1209251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283" y="1479550"/>
            <a:ext cx="11751295" cy="2870201"/>
            <a:chOff x="207283" y="818243"/>
            <a:chExt cx="11751295" cy="2870201"/>
          </a:xfrm>
          <a:solidFill>
            <a:srgbClr val="52728F"/>
          </a:solidFill>
        </p:grpSpPr>
        <p:sp>
          <p:nvSpPr>
            <p:cNvPr id="6" name="菱形 5"/>
            <p:cNvSpPr/>
            <p:nvPr/>
          </p:nvSpPr>
          <p:spPr>
            <a:xfrm>
              <a:off x="207283" y="818243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 rot="10800000">
              <a:off x="9088378" y="818244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7958" y="1720850"/>
            <a:ext cx="8569945" cy="2387601"/>
            <a:chOff x="1797958" y="1059543"/>
            <a:chExt cx="8569945" cy="2387601"/>
          </a:xfrm>
          <a:solidFill>
            <a:srgbClr val="66829B"/>
          </a:solidFill>
        </p:grpSpPr>
        <p:sp>
          <p:nvSpPr>
            <p:cNvPr id="9" name="菱形 8"/>
            <p:cNvSpPr/>
            <p:nvPr/>
          </p:nvSpPr>
          <p:spPr>
            <a:xfrm>
              <a:off x="1797958" y="1059543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 rot="10800000">
              <a:off x="7980303" y="1059544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6408" y="2095500"/>
            <a:ext cx="5433045" cy="1638301"/>
            <a:chOff x="3366408" y="1434193"/>
            <a:chExt cx="5433045" cy="1638301"/>
          </a:xfrm>
          <a:solidFill>
            <a:srgbClr val="7C93A8"/>
          </a:solidFill>
        </p:grpSpPr>
        <p:sp>
          <p:nvSpPr>
            <p:cNvPr id="12" name="菱形 11"/>
            <p:cNvSpPr/>
            <p:nvPr/>
          </p:nvSpPr>
          <p:spPr>
            <a:xfrm>
              <a:off x="3366408" y="1434193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 rot="10800000">
              <a:off x="7161153" y="1434194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253461" y="2129820"/>
            <a:ext cx="1685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1">
                    <a:lumMod val="50000"/>
                  </a:schemeClr>
                </a:solidFill>
                <a:effectLst>
                  <a:outerShdw blurRad="190500" sx="105000" sy="105000" algn="ctr" rotWithShape="0">
                    <a:prstClr val="black">
                      <a:alpha val="3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effectLst>
                <a:outerShdw blurRad="190500" sx="105000" sy="105000" algn="ctr" rotWithShape="0">
                  <a:prstClr val="black">
                    <a:alpha val="3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73893" y="4108695"/>
            <a:ext cx="649097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Why we need OFDM</a:t>
            </a:r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sz="4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4400" b="1" dirty="0">
              <a:solidFill>
                <a:schemeClr val="accent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06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30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73505" y="504825"/>
            <a:ext cx="9691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Task2:   Sensitivity to Frequency Offsets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8790" y="5048250"/>
            <a:ext cx="36563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17060" y="504825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100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83270" y="5048250"/>
            <a:ext cx="3808730" cy="5708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Offset: 150 Hz      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6540" y="504825"/>
            <a:ext cx="261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N=512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241800" y="1096010"/>
            <a:ext cx="432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USRP Experiment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848485"/>
            <a:ext cx="3406140" cy="28962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1909445"/>
            <a:ext cx="3707765" cy="29121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295" y="1844675"/>
            <a:ext cx="3629660" cy="297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06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24460" y="6411595"/>
            <a:ext cx="88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31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353185" y="281305"/>
            <a:ext cx="9691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Task2:   Sensitivity to Frequency Offsets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8365" y="803275"/>
            <a:ext cx="1151064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Relation between Bit Error Rate and Frequency Offset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094740" y="5649595"/>
            <a:ext cx="108553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1.  The BER increases as the frequency offset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increases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 At the same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frequency offset,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larger the number of subcarriers, the higher the BER.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11" name="图表 10" descr="7b0a202020202263686172745265734964223a20223230343732363336220a7d0a"/>
          <p:cNvGraphicFramePr/>
          <p:nvPr/>
        </p:nvGraphicFramePr>
        <p:xfrm>
          <a:off x="487680" y="1393190"/>
          <a:ext cx="11348085" cy="4317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r="5634"/>
          <a:stretch>
            <a:fillRect/>
          </a:stretch>
        </p:blipFill>
        <p:spPr>
          <a:xfrm>
            <a:off x="23388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890" y="0"/>
            <a:ext cx="1221538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044093" y="1870557"/>
            <a:ext cx="14254047" cy="2088187"/>
            <a:chOff x="-1044093" y="1209250"/>
            <a:chExt cx="14254047" cy="2088187"/>
          </a:xfrm>
          <a:solidFill>
            <a:schemeClr val="accent1">
              <a:lumMod val="50000"/>
            </a:schemeClr>
          </a:solidFill>
        </p:grpSpPr>
        <p:sp>
          <p:nvSpPr>
            <p:cNvPr id="3" name="直角三角形 2"/>
            <p:cNvSpPr/>
            <p:nvPr/>
          </p:nvSpPr>
          <p:spPr>
            <a:xfrm rot="13500000">
              <a:off x="-1044093" y="1209250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700000">
              <a:off x="11121768" y="1209251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283" y="1479550"/>
            <a:ext cx="11751295" cy="2870201"/>
            <a:chOff x="207283" y="818243"/>
            <a:chExt cx="11751295" cy="2870201"/>
          </a:xfrm>
          <a:solidFill>
            <a:srgbClr val="52728F"/>
          </a:solidFill>
        </p:grpSpPr>
        <p:sp>
          <p:nvSpPr>
            <p:cNvPr id="6" name="菱形 5"/>
            <p:cNvSpPr/>
            <p:nvPr/>
          </p:nvSpPr>
          <p:spPr>
            <a:xfrm>
              <a:off x="207283" y="818243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 rot="10800000">
              <a:off x="9088378" y="818244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7958" y="1720850"/>
            <a:ext cx="8569945" cy="2387601"/>
            <a:chOff x="1797958" y="1059543"/>
            <a:chExt cx="8569945" cy="2387601"/>
          </a:xfrm>
          <a:solidFill>
            <a:srgbClr val="66829B"/>
          </a:solidFill>
        </p:grpSpPr>
        <p:sp>
          <p:nvSpPr>
            <p:cNvPr id="9" name="菱形 8"/>
            <p:cNvSpPr/>
            <p:nvPr/>
          </p:nvSpPr>
          <p:spPr>
            <a:xfrm>
              <a:off x="1797958" y="1059543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 rot="10800000">
              <a:off x="7980303" y="1059544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6408" y="2095500"/>
            <a:ext cx="5433045" cy="1638301"/>
            <a:chOff x="3366408" y="1434193"/>
            <a:chExt cx="5433045" cy="1638301"/>
          </a:xfrm>
          <a:solidFill>
            <a:srgbClr val="7C93A8"/>
          </a:solidFill>
        </p:grpSpPr>
        <p:sp>
          <p:nvSpPr>
            <p:cNvPr id="12" name="菱形 11"/>
            <p:cNvSpPr/>
            <p:nvPr/>
          </p:nvSpPr>
          <p:spPr>
            <a:xfrm>
              <a:off x="3366408" y="1434193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 rot="10800000">
              <a:off x="7161153" y="1434194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94960" y="2129820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1">
                    <a:lumMod val="50000"/>
                  </a:schemeClr>
                </a:solidFill>
                <a:effectLst>
                  <a:outerShdw blurRad="190500" sx="105000" sy="105000" algn="ctr" rotWithShape="0">
                    <a:prstClr val="black">
                      <a:alpha val="3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07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effectLst>
                <a:outerShdw blurRad="190500" sx="105000" sy="105000" algn="ctr" rotWithShape="0">
                  <a:prstClr val="black">
                    <a:alpha val="3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00698" y="3971918"/>
            <a:ext cx="44373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dvanced Task 1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3035" y="6397625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32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07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33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39825" y="249555"/>
            <a:ext cx="84543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Task1:  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Higher order modulation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202112141018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8370" y="2000885"/>
            <a:ext cx="8479155" cy="4342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20" y="932664"/>
            <a:ext cx="3959999" cy="906667"/>
          </a:xfrm>
          <a:prstGeom prst="rect">
            <a:avLst/>
          </a:prstGeom>
        </p:spPr>
      </p:pic>
      <p:sp>
        <p:nvSpPr>
          <p:cNvPr id="15" name="文本占位符 1"/>
          <p:cNvSpPr txBox="1"/>
          <p:nvPr/>
        </p:nvSpPr>
        <p:spPr>
          <a:xfrm>
            <a:off x="0" y="3606165"/>
            <a:ext cx="2854325" cy="101536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cs typeface="+mn-cs"/>
              </a:rPr>
              <a:t>16-QAM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  <a:p>
            <a:endParaRPr lang="en-US" altLang="zh-CN" sz="2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2815" y="4099560"/>
            <a:ext cx="2597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07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34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39825" y="249555"/>
            <a:ext cx="84543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Task1:  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Higher order modulation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720" y="932664"/>
            <a:ext cx="3959999" cy="906667"/>
          </a:xfrm>
          <a:prstGeom prst="rect">
            <a:avLst/>
          </a:prstGeom>
        </p:spPr>
      </p:pic>
      <p:sp>
        <p:nvSpPr>
          <p:cNvPr id="13" name="文本占位符 1"/>
          <p:cNvSpPr txBox="1"/>
          <p:nvPr/>
        </p:nvSpPr>
        <p:spPr>
          <a:xfrm>
            <a:off x="528320" y="3432810"/>
            <a:ext cx="2672715" cy="721360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cs typeface="+mn-cs"/>
              </a:rPr>
              <a:t>64-QAM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pic>
        <p:nvPicPr>
          <p:cNvPr id="14" name="图片 13" descr="20211214102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920" y="1899285"/>
            <a:ext cx="8368030" cy="44888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0310" y="4154170"/>
            <a:ext cx="22764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07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35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39825" y="249555"/>
            <a:ext cx="84543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Task1:  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Higher order modulation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"/>
          <p:cNvSpPr txBox="1"/>
          <p:nvPr/>
        </p:nvSpPr>
        <p:spPr>
          <a:xfrm>
            <a:off x="0" y="3606165"/>
            <a:ext cx="2854325" cy="101536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cs typeface="+mn-cs"/>
              </a:rPr>
              <a:t>16-QAM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  <a:p>
            <a:endParaRPr lang="en-US" altLang="zh-CN" sz="2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6090" y="4099560"/>
            <a:ext cx="3063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D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eModulation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612" y="963265"/>
            <a:ext cx="2693334" cy="653334"/>
          </a:xfrm>
          <a:prstGeom prst="rect">
            <a:avLst/>
          </a:prstGeom>
        </p:spPr>
      </p:pic>
      <p:pic>
        <p:nvPicPr>
          <p:cNvPr id="9" name="图片 8" descr="202112141039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965" y="1808480"/>
            <a:ext cx="8730615" cy="457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07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36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39825" y="249555"/>
            <a:ext cx="84543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Task1:  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Higher order modulation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"/>
          <p:cNvSpPr txBox="1"/>
          <p:nvPr/>
        </p:nvSpPr>
        <p:spPr>
          <a:xfrm>
            <a:off x="0" y="3606165"/>
            <a:ext cx="2854325" cy="101536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cs typeface="+mn-cs"/>
              </a:rPr>
              <a:t>64-QAM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  <a:p>
            <a:endParaRPr lang="en-US" altLang="zh-CN" sz="2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6090" y="4099560"/>
            <a:ext cx="3063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D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eModulation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612" y="963265"/>
            <a:ext cx="2693334" cy="653334"/>
          </a:xfrm>
          <a:prstGeom prst="rect">
            <a:avLst/>
          </a:prstGeom>
        </p:spPr>
      </p:pic>
      <p:pic>
        <p:nvPicPr>
          <p:cNvPr id="5" name="图片 4" descr="202112141040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965" y="1687195"/>
            <a:ext cx="8370570" cy="4700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07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37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946785" y="199390"/>
            <a:ext cx="118281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Task1:   Higher order modulation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simulation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20211214104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055" y="1243330"/>
            <a:ext cx="4908550" cy="41173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29255" y="721360"/>
            <a:ext cx="2421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16-QAM</a:t>
            </a:r>
            <a:endParaRPr lang="en-US" altLang="zh-CN"/>
          </a:p>
        </p:txBody>
      </p:sp>
      <p:pic>
        <p:nvPicPr>
          <p:cNvPr id="11" name="图片 10" descr="20211214104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285" y="1165860"/>
            <a:ext cx="4947285" cy="40551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56955" y="643890"/>
            <a:ext cx="2421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64-QAM</a:t>
            </a:r>
            <a:endParaRPr lang="en-US" altLang="zh-CN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365" y="5665365"/>
            <a:ext cx="1112616" cy="434378"/>
          </a:xfrm>
          <a:prstGeom prst="rect">
            <a:avLst/>
          </a:prstGeom>
        </p:spPr>
      </p:pic>
      <p:pic>
        <p:nvPicPr>
          <p:cNvPr id="22" name="图片 21" descr="202112141048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5615305"/>
            <a:ext cx="1400175" cy="514350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20" idx="3"/>
          </p:cNvCxnSpPr>
          <p:nvPr/>
        </p:nvCxnSpPr>
        <p:spPr>
          <a:xfrm>
            <a:off x="8554085" y="5882640"/>
            <a:ext cx="898525" cy="317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07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37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946785" y="199390"/>
            <a:ext cx="1049401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Task1:   Higher order modulation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(USRP)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27655" y="1410970"/>
            <a:ext cx="2421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16-QAM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8554085" y="1410970"/>
            <a:ext cx="2421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64-QAM</a:t>
            </a:r>
            <a:endParaRPr lang="en-US" altLang="zh-CN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8568" y="2019618"/>
            <a:ext cx="4010025" cy="3495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7041198" y="2038668"/>
            <a:ext cx="3933825" cy="3476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r="5634"/>
          <a:stretch>
            <a:fillRect/>
          </a:stretch>
        </p:blipFill>
        <p:spPr>
          <a:xfrm>
            <a:off x="23388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890" y="0"/>
            <a:ext cx="1221538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044093" y="1870557"/>
            <a:ext cx="14254047" cy="2088187"/>
            <a:chOff x="-1044093" y="1209250"/>
            <a:chExt cx="14254047" cy="2088187"/>
          </a:xfrm>
          <a:solidFill>
            <a:schemeClr val="accent1">
              <a:lumMod val="50000"/>
            </a:schemeClr>
          </a:solidFill>
        </p:grpSpPr>
        <p:sp>
          <p:nvSpPr>
            <p:cNvPr id="3" name="直角三角形 2"/>
            <p:cNvSpPr/>
            <p:nvPr/>
          </p:nvSpPr>
          <p:spPr>
            <a:xfrm rot="13500000">
              <a:off x="-1044093" y="1209250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700000">
              <a:off x="11121768" y="1209251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283" y="1479550"/>
            <a:ext cx="11751295" cy="2870201"/>
            <a:chOff x="207283" y="818243"/>
            <a:chExt cx="11751295" cy="2870201"/>
          </a:xfrm>
          <a:solidFill>
            <a:srgbClr val="52728F"/>
          </a:solidFill>
        </p:grpSpPr>
        <p:sp>
          <p:nvSpPr>
            <p:cNvPr id="6" name="菱形 5"/>
            <p:cNvSpPr/>
            <p:nvPr/>
          </p:nvSpPr>
          <p:spPr>
            <a:xfrm>
              <a:off x="207283" y="818243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 rot="10800000">
              <a:off x="9088378" y="818244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7958" y="1720850"/>
            <a:ext cx="8569945" cy="2387601"/>
            <a:chOff x="1797958" y="1059543"/>
            <a:chExt cx="8569945" cy="2387601"/>
          </a:xfrm>
          <a:solidFill>
            <a:srgbClr val="66829B"/>
          </a:solidFill>
        </p:grpSpPr>
        <p:sp>
          <p:nvSpPr>
            <p:cNvPr id="9" name="菱形 8"/>
            <p:cNvSpPr/>
            <p:nvPr/>
          </p:nvSpPr>
          <p:spPr>
            <a:xfrm>
              <a:off x="1797958" y="1059543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 rot="10800000">
              <a:off x="7980303" y="1059544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6408" y="2095500"/>
            <a:ext cx="5433045" cy="1638301"/>
            <a:chOff x="3366408" y="1434193"/>
            <a:chExt cx="5433045" cy="1638301"/>
          </a:xfrm>
          <a:solidFill>
            <a:srgbClr val="7C93A8"/>
          </a:solidFill>
        </p:grpSpPr>
        <p:sp>
          <p:nvSpPr>
            <p:cNvPr id="12" name="菱形 11"/>
            <p:cNvSpPr/>
            <p:nvPr/>
          </p:nvSpPr>
          <p:spPr>
            <a:xfrm>
              <a:off x="3366408" y="1434193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 rot="10800000">
              <a:off x="7161153" y="1434194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94960" y="2129820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1">
                    <a:lumMod val="50000"/>
                  </a:schemeClr>
                </a:solidFill>
                <a:effectLst>
                  <a:outerShdw blurRad="190500" sx="105000" sy="105000" algn="ctr" rotWithShape="0">
                    <a:prstClr val="black">
                      <a:alpha val="3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08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effectLst>
                <a:outerShdw blurRad="190500" sx="105000" sy="105000" algn="ctr" rotWithShape="0">
                  <a:prstClr val="black">
                    <a:alpha val="3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00698" y="3971918"/>
            <a:ext cx="44373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dvanced Task 2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3035" y="6397625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38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1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Why we need OFDM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</a:t>
            </a:r>
            <a:endParaRPr lang="en-US" altLang="zh-CN" sz="2400" b="1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5815" y="1633855"/>
            <a:ext cx="10581005" cy="4820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7535" y="910590"/>
            <a:ext cx="12363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Purpose：Recover the signal x[n] from y[n] under the multipath effect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07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39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49350" y="281305"/>
            <a:ext cx="104419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Task2:   Image transmission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with OFDM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@JGII{JN{F{[DF5_V@8LP(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635" y="1069340"/>
            <a:ext cx="7212965" cy="2521585"/>
          </a:xfrm>
          <a:prstGeom prst="rect">
            <a:avLst/>
          </a:prstGeom>
        </p:spPr>
      </p:pic>
      <p:pic>
        <p:nvPicPr>
          <p:cNvPr id="8" name="图片 7" descr="{H~OCPYU)(2Z]}7C$1H55G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35" y="3689985"/>
            <a:ext cx="6972935" cy="28308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47140" y="3168015"/>
            <a:ext cx="2616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Transmitter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07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40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49350" y="281305"/>
            <a:ext cx="104419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Task2:   Image transmission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with OFDM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350" y="2620645"/>
            <a:ext cx="2616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eceiver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}1[C585Z52C0$X7J4YAQ~R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715" y="803275"/>
            <a:ext cx="9955530" cy="3507740"/>
          </a:xfrm>
          <a:prstGeom prst="rect">
            <a:avLst/>
          </a:prstGeom>
        </p:spPr>
      </p:pic>
      <p:pic>
        <p:nvPicPr>
          <p:cNvPr id="9" name="图片 8" descr="(EVK8IVWQUW3WGBFDV$SBO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90" y="4765675"/>
            <a:ext cx="1628775" cy="173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07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40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49350" y="281305"/>
            <a:ext cx="115042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Task2:   Image transmission with OFDM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Logo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255" y="1099820"/>
            <a:ext cx="1337945" cy="13379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755" y="1099820"/>
            <a:ext cx="4051300" cy="1619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55" y="3210560"/>
            <a:ext cx="1263650" cy="121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r="5634"/>
          <a:stretch>
            <a:fillRect/>
          </a:stretch>
        </p:blipFill>
        <p:spPr>
          <a:xfrm>
            <a:off x="23388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3495" y="0"/>
            <a:ext cx="1221538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044093" y="1870557"/>
            <a:ext cx="14254047" cy="2088187"/>
            <a:chOff x="-1044093" y="1209250"/>
            <a:chExt cx="14254047" cy="2088187"/>
          </a:xfrm>
          <a:solidFill>
            <a:schemeClr val="accent1">
              <a:lumMod val="50000"/>
            </a:schemeClr>
          </a:solidFill>
        </p:grpSpPr>
        <p:sp>
          <p:nvSpPr>
            <p:cNvPr id="3" name="直角三角形 2"/>
            <p:cNvSpPr/>
            <p:nvPr/>
          </p:nvSpPr>
          <p:spPr>
            <a:xfrm rot="13500000">
              <a:off x="-1044093" y="1209250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700000">
              <a:off x="11121768" y="1209251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283" y="1479550"/>
            <a:ext cx="11751295" cy="2870201"/>
            <a:chOff x="207283" y="818243"/>
            <a:chExt cx="11751295" cy="2870201"/>
          </a:xfrm>
          <a:solidFill>
            <a:srgbClr val="52728F"/>
          </a:solidFill>
        </p:grpSpPr>
        <p:sp>
          <p:nvSpPr>
            <p:cNvPr id="6" name="菱形 5"/>
            <p:cNvSpPr/>
            <p:nvPr/>
          </p:nvSpPr>
          <p:spPr>
            <a:xfrm>
              <a:off x="207283" y="818243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 rot="10800000">
              <a:off x="9088378" y="818244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7958" y="1720850"/>
            <a:ext cx="8569945" cy="2387601"/>
            <a:chOff x="1797958" y="1059543"/>
            <a:chExt cx="8569945" cy="2387601"/>
          </a:xfrm>
          <a:solidFill>
            <a:srgbClr val="66829B"/>
          </a:solidFill>
        </p:grpSpPr>
        <p:sp>
          <p:nvSpPr>
            <p:cNvPr id="9" name="菱形 8"/>
            <p:cNvSpPr/>
            <p:nvPr/>
          </p:nvSpPr>
          <p:spPr>
            <a:xfrm>
              <a:off x="1797958" y="1059543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 rot="10800000">
              <a:off x="7980303" y="1059544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6408" y="2095500"/>
            <a:ext cx="5433045" cy="1638301"/>
            <a:chOff x="3366408" y="1434193"/>
            <a:chExt cx="5433045" cy="1638301"/>
          </a:xfrm>
          <a:solidFill>
            <a:srgbClr val="7C93A8"/>
          </a:solidFill>
        </p:grpSpPr>
        <p:sp>
          <p:nvSpPr>
            <p:cNvPr id="12" name="菱形 11"/>
            <p:cNvSpPr/>
            <p:nvPr/>
          </p:nvSpPr>
          <p:spPr>
            <a:xfrm>
              <a:off x="3366408" y="1434193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 rot="10800000">
              <a:off x="7161153" y="1434194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94960" y="2129820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1">
                    <a:lumMod val="50000"/>
                  </a:schemeClr>
                </a:solidFill>
                <a:effectLst>
                  <a:outerShdw blurRad="190500" sx="105000" sy="105000" algn="ctr" rotWithShape="0">
                    <a:prstClr val="black">
                      <a:alpha val="3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09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effectLst>
                <a:outerShdw blurRad="190500" sx="105000" sy="105000" algn="ctr" rotWithShape="0">
                  <a:prstClr val="black">
                    <a:alpha val="3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65270" y="3733800"/>
            <a:ext cx="35928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Experience</a:t>
            </a:r>
            <a:endParaRPr lang="en-US" altLang="zh-CN" sz="4400" b="1" dirty="0">
              <a:solidFill>
                <a:schemeClr val="accent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3190" y="6397625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41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09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42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850265" y="281305"/>
            <a:ext cx="11884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Experience1: 16QAM  64QAM init for transmitter and receiver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rcRect l="3698" t="33490" r="8287" b="21432"/>
          <a:stretch>
            <a:fillRect/>
          </a:stretch>
        </p:blipFill>
        <p:spPr>
          <a:xfrm>
            <a:off x="4023360" y="2239645"/>
            <a:ext cx="6966585" cy="2378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2"/>
          <a:srcRect r="40557" b="25748"/>
          <a:stretch>
            <a:fillRect/>
          </a:stretch>
        </p:blipFill>
        <p:spPr>
          <a:xfrm>
            <a:off x="770255" y="1003935"/>
            <a:ext cx="4596130" cy="2569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957830" y="1861185"/>
            <a:ext cx="915670" cy="86614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09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43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49350" y="281305"/>
            <a:ext cx="104419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Experience2 16QAM 64QAM option setting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rcRect l="15854" t="27426" r="55641" b="12056"/>
          <a:stretch>
            <a:fillRect/>
          </a:stretch>
        </p:blipFill>
        <p:spPr>
          <a:xfrm>
            <a:off x="509905" y="1233805"/>
            <a:ext cx="3475355" cy="4150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2"/>
          <a:srcRect l="14318" t="39324" r="52292" b="5231"/>
          <a:stretch>
            <a:fillRect/>
          </a:stretch>
        </p:blipFill>
        <p:spPr>
          <a:xfrm>
            <a:off x="4482465" y="1303020"/>
            <a:ext cx="4070985" cy="38023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09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44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49350" y="281305"/>
            <a:ext cx="104419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Experience3 USRP receiver error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6031" t="19731" r="6411" b="7694"/>
          <a:stretch>
            <a:fillRect/>
          </a:stretch>
        </p:blipFill>
        <p:spPr>
          <a:xfrm>
            <a:off x="899795" y="940435"/>
            <a:ext cx="9455785" cy="49771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12485" y="4339590"/>
            <a:ext cx="915670" cy="86614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09 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45</a:t>
            </a:r>
            <a:endParaRPr lang="en-US" altLang="zh-CN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149350" y="281305"/>
            <a:ext cx="104419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Experience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060" y="1099820"/>
            <a:ext cx="12073255" cy="3365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 arrangement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杨鸿嘉：发射端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+Task 2+Advance 1+Advance 2+D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ebug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吉辰卿：理论分析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 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接收端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+Task 1+</a:t>
            </a:r>
            <a:r>
              <a:rPr 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Advance 1+ PPT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11"/>
          <p:cNvSpPr/>
          <p:nvPr/>
        </p:nvSpPr>
        <p:spPr>
          <a:xfrm rot="18900000" flipH="1">
            <a:off x="991795" y="-1532659"/>
            <a:ext cx="3065319" cy="3065319"/>
          </a:xfrm>
          <a:custGeom>
            <a:avLst/>
            <a:gdLst>
              <a:gd name="connsiteX0" fmla="*/ 0 w 3065319"/>
              <a:gd name="connsiteY0" fmla="*/ 3065319 h 3065319"/>
              <a:gd name="connsiteX1" fmla="*/ 3065319 w 3065319"/>
              <a:gd name="connsiteY1" fmla="*/ 0 h 3065319"/>
              <a:gd name="connsiteX2" fmla="*/ 3065319 w 3065319"/>
              <a:gd name="connsiteY2" fmla="*/ 3065319 h 306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319" h="3065319">
                <a:moveTo>
                  <a:pt x="0" y="3065319"/>
                </a:moveTo>
                <a:lnTo>
                  <a:pt x="3065319" y="0"/>
                </a:lnTo>
                <a:lnTo>
                  <a:pt x="3065319" y="306531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13"/>
          <p:cNvSpPr/>
          <p:nvPr/>
        </p:nvSpPr>
        <p:spPr>
          <a:xfrm rot="18900000" flipH="1">
            <a:off x="-1639821" y="685062"/>
            <a:ext cx="3307772" cy="3307772"/>
          </a:xfrm>
          <a:custGeom>
            <a:avLst/>
            <a:gdLst>
              <a:gd name="connsiteX0" fmla="*/ 0 w 3307772"/>
              <a:gd name="connsiteY0" fmla="*/ 0 h 3307772"/>
              <a:gd name="connsiteX1" fmla="*/ 19895 w 3307772"/>
              <a:gd name="connsiteY1" fmla="*/ 0 h 3307772"/>
              <a:gd name="connsiteX2" fmla="*/ 3307772 w 3307772"/>
              <a:gd name="connsiteY2" fmla="*/ 3287877 h 3307772"/>
              <a:gd name="connsiteX3" fmla="*/ 3307772 w 3307772"/>
              <a:gd name="connsiteY3" fmla="*/ 3307772 h 3307772"/>
              <a:gd name="connsiteX4" fmla="*/ 0 w 3307772"/>
              <a:gd name="connsiteY4" fmla="*/ 3307772 h 3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772" h="3307772">
                <a:moveTo>
                  <a:pt x="0" y="0"/>
                </a:moveTo>
                <a:lnTo>
                  <a:pt x="19895" y="0"/>
                </a:lnTo>
                <a:lnTo>
                  <a:pt x="3307772" y="3287877"/>
                </a:lnTo>
                <a:lnTo>
                  <a:pt x="3307772" y="3307772"/>
                </a:lnTo>
                <a:lnTo>
                  <a:pt x="0" y="3307772"/>
                </a:lnTo>
                <a:close/>
              </a:path>
            </a:pathLst>
          </a:custGeom>
          <a:blipFill dpi="0" rotWithShape="0">
            <a:blip r:embed="rId1"/>
            <a:srcRect/>
            <a:tile tx="0" ty="0" sx="100000" sy="100000" flip="none" algn="ctr"/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8900000" flipH="1">
            <a:off x="3380959" y="685063"/>
            <a:ext cx="3307772" cy="330777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ctr"/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23"/>
          <p:cNvSpPr/>
          <p:nvPr/>
        </p:nvSpPr>
        <p:spPr>
          <a:xfrm rot="18900000" flipH="1">
            <a:off x="870570" y="3195452"/>
            <a:ext cx="3307772" cy="3307772"/>
          </a:xfrm>
          <a:custGeom>
            <a:avLst/>
            <a:gdLst>
              <a:gd name="connsiteX0" fmla="*/ 0 w 3307772"/>
              <a:gd name="connsiteY0" fmla="*/ 0 h 3307772"/>
              <a:gd name="connsiteX1" fmla="*/ 3307772 w 3307772"/>
              <a:gd name="connsiteY1" fmla="*/ 0 h 3307772"/>
              <a:gd name="connsiteX2" fmla="*/ 3307772 w 3307772"/>
              <a:gd name="connsiteY2" fmla="*/ 2840677 h 3307772"/>
              <a:gd name="connsiteX3" fmla="*/ 2840677 w 3307772"/>
              <a:gd name="connsiteY3" fmla="*/ 3307772 h 3307772"/>
              <a:gd name="connsiteX4" fmla="*/ 0 w 3307772"/>
              <a:gd name="connsiteY4" fmla="*/ 3307772 h 3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772" h="3307772">
                <a:moveTo>
                  <a:pt x="0" y="0"/>
                </a:moveTo>
                <a:lnTo>
                  <a:pt x="3307772" y="0"/>
                </a:lnTo>
                <a:lnTo>
                  <a:pt x="3307772" y="2840677"/>
                </a:lnTo>
                <a:lnTo>
                  <a:pt x="2840677" y="3307772"/>
                </a:lnTo>
                <a:lnTo>
                  <a:pt x="0" y="3307772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ctr"/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17"/>
          <p:cNvSpPr/>
          <p:nvPr/>
        </p:nvSpPr>
        <p:spPr>
          <a:xfrm rot="18900000" flipH="1">
            <a:off x="-177599" y="5100169"/>
            <a:ext cx="1309060" cy="2618241"/>
          </a:xfrm>
          <a:custGeom>
            <a:avLst/>
            <a:gdLst>
              <a:gd name="connsiteX0" fmla="*/ 0 w 1300154"/>
              <a:gd name="connsiteY0" fmla="*/ 0 h 2580410"/>
              <a:gd name="connsiteX1" fmla="*/ 19898 w 1300154"/>
              <a:gd name="connsiteY1" fmla="*/ 0 h 2580410"/>
              <a:gd name="connsiteX2" fmla="*/ 1300154 w 1300154"/>
              <a:gd name="connsiteY2" fmla="*/ 1280256 h 2580410"/>
              <a:gd name="connsiteX3" fmla="*/ 0 w 1300154"/>
              <a:gd name="connsiteY3" fmla="*/ 2580410 h 2580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154" h="2580410">
                <a:moveTo>
                  <a:pt x="0" y="0"/>
                </a:moveTo>
                <a:lnTo>
                  <a:pt x="19898" y="0"/>
                </a:lnTo>
                <a:lnTo>
                  <a:pt x="1300154" y="1280256"/>
                </a:lnTo>
                <a:lnTo>
                  <a:pt x="0" y="258041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36"/>
          <p:cNvSpPr/>
          <p:nvPr/>
        </p:nvSpPr>
        <p:spPr>
          <a:xfrm rot="5400000" flipH="1">
            <a:off x="485770" y="-485775"/>
            <a:ext cx="6858001" cy="7829548"/>
          </a:xfrm>
          <a:custGeom>
            <a:avLst/>
            <a:gdLst>
              <a:gd name="connsiteX0" fmla="*/ 6858001 w 6858001"/>
              <a:gd name="connsiteY0" fmla="*/ 2220594 h 7829548"/>
              <a:gd name="connsiteX1" fmla="*/ 6858001 w 6858001"/>
              <a:gd name="connsiteY1" fmla="*/ 7829548 h 7829548"/>
              <a:gd name="connsiteX2" fmla="*/ 0 w 6858001"/>
              <a:gd name="connsiteY2" fmla="*/ 7829548 h 7829548"/>
              <a:gd name="connsiteX3" fmla="*/ 0 w 6858001"/>
              <a:gd name="connsiteY3" fmla="*/ 4490484 h 7829548"/>
              <a:gd name="connsiteX4" fmla="*/ 4531707 w 6858001"/>
              <a:gd name="connsiteY4" fmla="*/ 0 h 78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1" h="7829548">
                <a:moveTo>
                  <a:pt x="6858001" y="2220594"/>
                </a:moveTo>
                <a:lnTo>
                  <a:pt x="6858001" y="7829548"/>
                </a:lnTo>
                <a:lnTo>
                  <a:pt x="0" y="7829548"/>
                </a:lnTo>
                <a:lnTo>
                  <a:pt x="0" y="4490484"/>
                </a:lnTo>
                <a:lnTo>
                  <a:pt x="4531707" y="0"/>
                </a:lnTo>
                <a:close/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45"/>
          <p:cNvSpPr/>
          <p:nvPr/>
        </p:nvSpPr>
        <p:spPr>
          <a:xfrm rot="18900000" flipH="1">
            <a:off x="6508902" y="-1532658"/>
            <a:ext cx="3065319" cy="3065319"/>
          </a:xfrm>
          <a:custGeom>
            <a:avLst/>
            <a:gdLst>
              <a:gd name="connsiteX0" fmla="*/ 0 w 3065319"/>
              <a:gd name="connsiteY0" fmla="*/ 3065319 h 3065319"/>
              <a:gd name="connsiteX1" fmla="*/ 3065319 w 3065319"/>
              <a:gd name="connsiteY1" fmla="*/ 0 h 3065319"/>
              <a:gd name="connsiteX2" fmla="*/ 3065319 w 3065319"/>
              <a:gd name="connsiteY2" fmla="*/ 3065319 h 306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5319" h="3065319">
                <a:moveTo>
                  <a:pt x="0" y="3065319"/>
                </a:moveTo>
                <a:lnTo>
                  <a:pt x="3065319" y="0"/>
                </a:lnTo>
                <a:lnTo>
                  <a:pt x="3065319" y="306531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直角三角形 11"/>
          <p:cNvSpPr/>
          <p:nvPr/>
        </p:nvSpPr>
        <p:spPr>
          <a:xfrm rot="13500000" flipH="1">
            <a:off x="4157288" y="5789505"/>
            <a:ext cx="2135726" cy="213572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 flipH="1">
            <a:off x="7072469" y="3674828"/>
            <a:ext cx="4480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THANK YOU</a:t>
            </a:r>
            <a:endParaRPr lang="zh-CN" altLang="en-US" sz="60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5</a:t>
            </a:r>
            <a:endParaRPr lang="en-US" altLang="zh-CN" sz="24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7610" y="2069465"/>
            <a:ext cx="8152130" cy="42049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62355" y="992505"/>
            <a:ext cx="105975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OFDM can save frequency band and improve frequency band utilization rate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" y="-1"/>
            <a:ext cx="5180965" cy="1114836"/>
            <a:chOff x="2" y="-15241"/>
            <a:chExt cx="5180965" cy="1114836"/>
          </a:xfrm>
        </p:grpSpPr>
        <p:sp>
          <p:nvSpPr>
            <p:cNvPr id="6" name="文本框 5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1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Why we need OFDM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253990" y="470535"/>
            <a:ext cx="3285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6</a:t>
            </a:r>
            <a:endParaRPr lang="en-US" altLang="zh-CN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1366520" y="992505"/>
            <a:ext cx="10597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OFDM can Against Frequency Selective Fading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" y="-1"/>
            <a:ext cx="5180965" cy="1114836"/>
            <a:chOff x="2" y="-15241"/>
            <a:chExt cx="5180965" cy="1114836"/>
          </a:xfrm>
        </p:grpSpPr>
        <p:sp>
          <p:nvSpPr>
            <p:cNvPr id="6" name="文本框 5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1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Why we need OFDM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560" y="1735455"/>
            <a:ext cx="9113520" cy="46526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53990" y="470535"/>
            <a:ext cx="3285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r="5634"/>
          <a:stretch>
            <a:fillRect/>
          </a:stretch>
        </p:blipFill>
        <p:spPr>
          <a:xfrm>
            <a:off x="23388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21538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044093" y="1870557"/>
            <a:ext cx="14254047" cy="2088187"/>
            <a:chOff x="-1044093" y="1209250"/>
            <a:chExt cx="14254047" cy="2088187"/>
          </a:xfrm>
          <a:solidFill>
            <a:schemeClr val="accent1">
              <a:lumMod val="50000"/>
            </a:schemeClr>
          </a:solidFill>
        </p:grpSpPr>
        <p:sp>
          <p:nvSpPr>
            <p:cNvPr id="3" name="直角三角形 2"/>
            <p:cNvSpPr/>
            <p:nvPr/>
          </p:nvSpPr>
          <p:spPr>
            <a:xfrm rot="13500000">
              <a:off x="-1044093" y="1209250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700000">
              <a:off x="11121768" y="1209251"/>
              <a:ext cx="2088186" cy="2088186"/>
            </a:xfrm>
            <a:prstGeom prst="rtTriangle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283" y="1479550"/>
            <a:ext cx="11751295" cy="2870201"/>
            <a:chOff x="207283" y="818243"/>
            <a:chExt cx="11751295" cy="2870201"/>
          </a:xfrm>
          <a:solidFill>
            <a:srgbClr val="52728F"/>
          </a:solidFill>
        </p:grpSpPr>
        <p:sp>
          <p:nvSpPr>
            <p:cNvPr id="6" name="菱形 5"/>
            <p:cNvSpPr/>
            <p:nvPr/>
          </p:nvSpPr>
          <p:spPr>
            <a:xfrm>
              <a:off x="207283" y="818243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菱形 6"/>
            <p:cNvSpPr/>
            <p:nvPr/>
          </p:nvSpPr>
          <p:spPr>
            <a:xfrm rot="10800000">
              <a:off x="9088378" y="818244"/>
              <a:ext cx="2870200" cy="28702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7958" y="1720850"/>
            <a:ext cx="8569945" cy="2387601"/>
            <a:chOff x="1797958" y="1059543"/>
            <a:chExt cx="8569945" cy="2387601"/>
          </a:xfrm>
          <a:solidFill>
            <a:srgbClr val="66829B"/>
          </a:solidFill>
        </p:grpSpPr>
        <p:sp>
          <p:nvSpPr>
            <p:cNvPr id="9" name="菱形 8"/>
            <p:cNvSpPr/>
            <p:nvPr/>
          </p:nvSpPr>
          <p:spPr>
            <a:xfrm>
              <a:off x="1797958" y="1059543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/>
          </p:nvSpPr>
          <p:spPr>
            <a:xfrm rot="10800000">
              <a:off x="7980303" y="1059544"/>
              <a:ext cx="2387600" cy="23876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6408" y="2095500"/>
            <a:ext cx="5433045" cy="1638301"/>
            <a:chOff x="3366408" y="1434193"/>
            <a:chExt cx="5433045" cy="1638301"/>
          </a:xfrm>
          <a:solidFill>
            <a:srgbClr val="7C93A8"/>
          </a:solidFill>
        </p:grpSpPr>
        <p:sp>
          <p:nvSpPr>
            <p:cNvPr id="12" name="菱形 11"/>
            <p:cNvSpPr/>
            <p:nvPr/>
          </p:nvSpPr>
          <p:spPr>
            <a:xfrm>
              <a:off x="3366408" y="1434193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菱形 12"/>
            <p:cNvSpPr/>
            <p:nvPr/>
          </p:nvSpPr>
          <p:spPr>
            <a:xfrm rot="10800000">
              <a:off x="7161153" y="1434194"/>
              <a:ext cx="1638300" cy="1638300"/>
            </a:xfrm>
            <a:prstGeom prst="diamond">
              <a:avLst/>
            </a:prstGeom>
            <a:grpFill/>
            <a:ln>
              <a:noFill/>
            </a:ln>
            <a:effectLst>
              <a:outerShdw blurRad="1905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394960" y="2129820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1">
                    <a:lumMod val="50000"/>
                  </a:schemeClr>
                </a:solidFill>
                <a:effectLst>
                  <a:outerShdw blurRad="190500" sx="105000" sy="105000" algn="ctr" rotWithShape="0">
                    <a:prstClr val="black">
                      <a:alpha val="3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effectLst>
                <a:outerShdw blurRad="190500" sx="105000" sy="105000" algn="ctr" rotWithShape="0">
                  <a:prstClr val="black">
                    <a:alpha val="30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49068" y="4108695"/>
            <a:ext cx="39744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What is OFDM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2875" y="6397625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7</a:t>
            </a:r>
            <a:endParaRPr lang="en-US" alt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2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What is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OFDM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8</a:t>
            </a:r>
            <a:endParaRPr lang="en-US" altLang="zh-CN" sz="24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069975"/>
            <a:ext cx="11464290" cy="5318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" y="-15241"/>
            <a:ext cx="5180965" cy="1114836"/>
            <a:chOff x="2" y="-15241"/>
            <a:chExt cx="5180965" cy="1114836"/>
          </a:xfrm>
        </p:grpSpPr>
        <p:sp>
          <p:nvSpPr>
            <p:cNvPr id="3" name="文本框 2"/>
            <p:cNvSpPr txBox="1"/>
            <p:nvPr/>
          </p:nvSpPr>
          <p:spPr>
            <a:xfrm>
              <a:off x="323852" y="113664"/>
              <a:ext cx="4857115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2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What is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OFDM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？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" y="-15241"/>
              <a:ext cx="324090" cy="111483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/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33350" y="6388100"/>
            <a:ext cx="63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8</a:t>
            </a:r>
            <a:endParaRPr lang="en-US" altLang="zh-CN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4442460" y="577850"/>
            <a:ext cx="4756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Main Purpose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805" y="1099820"/>
            <a:ext cx="8791575" cy="5389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083.988976377953,&quot;width&quot;:16662.91653543307}"/>
</p:tagLst>
</file>

<file path=ppt/tags/tag2.xml><?xml version="1.0" encoding="utf-8"?>
<p:tagLst xmlns:p="http://schemas.openxmlformats.org/presentationml/2006/main">
  <p:tag name="KSO_WM_UNIT_PLACING_PICTURE_USER_VIEWPORT" val="{&quot;height&quot;:4494,&quot;width&quot;:4536}"/>
</p:tagLst>
</file>

<file path=ppt/tags/tag3.xml><?xml version="1.0" encoding="utf-8"?>
<p:tagLst xmlns:p="http://schemas.openxmlformats.org/presentationml/2006/main">
  <p:tag name="KSO_WM_UNIT_PLACING_PICTURE_USER_VIEWPORT" val="{&quot;height&quot;:5505,&quot;width&quot;:6315}"/>
</p:tagLst>
</file>

<file path=ppt/tags/tag4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Light"/>
        <a:ea typeface="思源黑体 CN Medium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4782</Words>
  <Application>WPS 演示</Application>
  <PresentationFormat>宽屏</PresentationFormat>
  <Paragraphs>473</Paragraphs>
  <Slides>48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4" baseType="lpstr">
      <vt:lpstr>Arial</vt:lpstr>
      <vt:lpstr>宋体</vt:lpstr>
      <vt:lpstr>Wingdings</vt:lpstr>
      <vt:lpstr>Times New Roman</vt:lpstr>
      <vt:lpstr>思源黑体 CN Heavy</vt:lpstr>
      <vt:lpstr>黑体</vt:lpstr>
      <vt:lpstr>微软雅黑</vt:lpstr>
      <vt:lpstr>思源黑体 CN Normal</vt:lpstr>
      <vt:lpstr>Calibri</vt:lpstr>
      <vt:lpstr>思源黑体 CN Medium</vt:lpstr>
      <vt:lpstr>Arial Unicode MS</vt:lpstr>
      <vt:lpstr>思源黑体 CN Light</vt:lpstr>
      <vt:lpstr>Cambria Math</vt:lpstr>
      <vt:lpstr>MS Mincho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星辰</cp:lastModifiedBy>
  <cp:revision>85</cp:revision>
  <dcterms:created xsi:type="dcterms:W3CDTF">2020-05-10T07:30:00Z</dcterms:created>
  <dcterms:modified xsi:type="dcterms:W3CDTF">2021-12-14T15:43:57Z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D95A75CAC9EE471EB16BA32FA00BDA16</vt:lpwstr>
  </property>
</Properties>
</file>